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293" r:id="rId2"/>
    <p:sldId id="294" r:id="rId3"/>
    <p:sldId id="259" r:id="rId4"/>
    <p:sldId id="321" r:id="rId5"/>
    <p:sldId id="322" r:id="rId6"/>
    <p:sldId id="296" r:id="rId7"/>
    <p:sldId id="323" r:id="rId8"/>
    <p:sldId id="324" r:id="rId9"/>
    <p:sldId id="325" r:id="rId10"/>
    <p:sldId id="326" r:id="rId11"/>
    <p:sldId id="327" r:id="rId12"/>
    <p:sldId id="297" r:id="rId13"/>
  </p:sldIdLst>
  <p:sldSz cx="9144000" cy="6858000" type="screen4x3"/>
  <p:notesSz cx="6858000" cy="9144000"/>
  <p:embeddedFontLst>
    <p:embeddedFont>
      <p:font typeface="굴림체" panose="020B0609000101010101" pitchFamily="49" charset="-127"/>
      <p:regular r:id="rId16"/>
    </p:embeddedFont>
    <p:embeddedFont>
      <p:font typeface="Malgun Gothic" panose="020B0503020000020004" pitchFamily="34" charset="-127"/>
      <p:regular r:id="rId17"/>
      <p:bold r:id="rId18"/>
    </p:embeddedFont>
    <p:embeddedFont>
      <p:font typeface="Bebas Neue" panose="020B0606020202050201" pitchFamily="34" charset="0"/>
      <p:regular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874"/>
    <a:srgbClr val="0087B3"/>
    <a:srgbClr val="141414"/>
    <a:srgbClr val="AD8859"/>
    <a:srgbClr val="FFEFC1"/>
    <a:srgbClr val="98AE28"/>
    <a:srgbClr val="BFD64D"/>
    <a:srgbClr val="F7880D"/>
    <a:srgbClr val="005E0D"/>
    <a:srgbClr val="F057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67" d="100"/>
          <a:sy n="67" d="100"/>
        </p:scale>
        <p:origin x="1704" y="6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2023-09-26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2023-09-26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2023-09-26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4427984" y="2924944"/>
            <a:ext cx="4536504" cy="1728192"/>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2D2F2D"/>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2023-09-26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2023-09-26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4913"/>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2023-09-26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p>
            <a:fld id="{ED3D6733-6F27-4404-AB51-585418F146E5}" type="datetimeFigureOut">
              <a:rPr lang="ko-KR" altLang="en-US" smtClean="0"/>
              <a:pPr/>
              <a:t>2023-09-26</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4913"/>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2023-09-26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99332" y="3501008"/>
            <a:ext cx="6049735"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tx1">
                    <a:lumMod val="75000"/>
                    <a:lumOff val="25000"/>
                  </a:schemeClr>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2023-09-26</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4239626" y="1844824"/>
            <a:ext cx="4904374" cy="2080871"/>
          </a:xfrm>
        </p:spPr>
        <p:txBody>
          <a:bodyPr/>
          <a:lstStyle/>
          <a:p>
            <a:pPr algn="l" fontAlgn="base"/>
            <a:r>
              <a:rPr lang="en-US" sz="3200" b="1" i="0" dirty="0">
                <a:solidFill>
                  <a:srgbClr val="202124"/>
                </a:solidFill>
                <a:effectLst/>
                <a:latin typeface="Times New Roman" panose="02020603050405020304" pitchFamily="18" charset="0"/>
                <a:cs typeface="Times New Roman" panose="02020603050405020304" pitchFamily="18" charset="0"/>
              </a:rPr>
              <a:t>SMOKING AND </a:t>
            </a:r>
            <a:br>
              <a:rPr lang="en-US" sz="3200" b="1" i="0" dirty="0">
                <a:solidFill>
                  <a:srgbClr val="202124"/>
                </a:solidFill>
                <a:effectLst/>
                <a:latin typeface="Times New Roman" panose="02020603050405020304" pitchFamily="18" charset="0"/>
                <a:cs typeface="Times New Roman" panose="02020603050405020304" pitchFamily="18" charset="0"/>
              </a:rPr>
            </a:br>
            <a:r>
              <a:rPr lang="en-US" sz="3200" b="1" i="0" dirty="0">
                <a:solidFill>
                  <a:srgbClr val="202124"/>
                </a:solidFill>
                <a:effectLst/>
                <a:latin typeface="Times New Roman" panose="02020603050405020304" pitchFamily="18" charset="0"/>
                <a:cs typeface="Times New Roman" panose="02020603050405020304" pitchFamily="18" charset="0"/>
              </a:rPr>
              <a:t>DRINKING ANALYSIS</a:t>
            </a:r>
            <a:br>
              <a:rPr lang="en-US" sz="3200" b="1" i="0" dirty="0">
                <a:solidFill>
                  <a:srgbClr val="202124"/>
                </a:solidFill>
                <a:effectLst/>
                <a:latin typeface="Times New Roman" panose="02020603050405020304" pitchFamily="18" charset="0"/>
                <a:cs typeface="Times New Roman" panose="02020603050405020304" pitchFamily="18" charset="0"/>
              </a:rPr>
            </a:br>
            <a:r>
              <a:rPr lang="en-US" sz="3200" b="1" i="0" dirty="0">
                <a:solidFill>
                  <a:srgbClr val="202124"/>
                </a:solidFill>
                <a:effectLst/>
                <a:latin typeface="Times New Roman" panose="02020603050405020304" pitchFamily="18" charset="0"/>
                <a:cs typeface="Times New Roman" panose="02020603050405020304" pitchFamily="18" charset="0"/>
              </a:rPr>
              <a:t>WITH BODY SIGNAL</a:t>
            </a:r>
          </a:p>
        </p:txBody>
      </p:sp>
      <p:sp>
        <p:nvSpPr>
          <p:cNvPr id="18" name="직사각형 17"/>
          <p:cNvSpPr/>
          <p:nvPr/>
        </p:nvSpPr>
        <p:spPr>
          <a:xfrm>
            <a:off x="6228184" y="5301208"/>
            <a:ext cx="2160684" cy="8309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600" dirty="0">
                <a:solidFill>
                  <a:srgbClr val="5B6573"/>
                </a:solidFill>
                <a:latin typeface="Times New Roman" panose="02020603050405020304" pitchFamily="18" charset="0"/>
                <a:ea typeface="맑은 고딕" pitchFamily="50" charset="-127"/>
                <a:cs typeface="Times New Roman" panose="02020603050405020304" pitchFamily="18" charset="0"/>
              </a:rPr>
              <a:t>ANAKHA AJKUMAR</a:t>
            </a:r>
          </a:p>
          <a:p>
            <a:pPr fontAlgn="base">
              <a:spcBef>
                <a:spcPct val="0"/>
              </a:spcBef>
              <a:spcAft>
                <a:spcPct val="0"/>
              </a:spcAft>
            </a:pPr>
            <a:r>
              <a:rPr kumimoji="1" lang="en-US" altLang="ko-KR" sz="1600" dirty="0">
                <a:solidFill>
                  <a:srgbClr val="5B6573"/>
                </a:solidFill>
                <a:latin typeface="Times New Roman" panose="02020603050405020304" pitchFamily="18" charset="0"/>
                <a:ea typeface="맑은 고딕" pitchFamily="50" charset="-127"/>
                <a:cs typeface="Times New Roman" panose="02020603050405020304" pitchFamily="18" charset="0"/>
              </a:rPr>
              <a:t>MSC CS(DA)-07</a:t>
            </a:r>
          </a:p>
          <a:p>
            <a:pPr fontAlgn="base">
              <a:spcBef>
                <a:spcPct val="0"/>
              </a:spcBef>
              <a:spcAft>
                <a:spcPct val="0"/>
              </a:spcAft>
            </a:pPr>
            <a:r>
              <a:rPr kumimoji="1" lang="en-US" altLang="ko-KR" sz="1600" dirty="0">
                <a:solidFill>
                  <a:srgbClr val="5B6573"/>
                </a:solidFill>
                <a:latin typeface="Times New Roman" panose="02020603050405020304" pitchFamily="18" charset="0"/>
                <a:ea typeface="맑은 고딕" pitchFamily="50" charset="-127"/>
                <a:cs typeface="Times New Roman" panose="02020603050405020304" pitchFamily="18" charset="0"/>
              </a:rPr>
              <a:t>PYTHON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E7A6A3-062C-C07E-BDE0-DB1B0A15E7AA}"/>
              </a:ext>
            </a:extLst>
          </p:cNvPr>
          <p:cNvSpPr txBox="1"/>
          <p:nvPr/>
        </p:nvSpPr>
        <p:spPr>
          <a:xfrm>
            <a:off x="4139952" y="332656"/>
            <a:ext cx="4191037" cy="523220"/>
          </a:xfrm>
          <a:prstGeom prst="rect">
            <a:avLst/>
          </a:prstGeom>
          <a:noFill/>
        </p:spPr>
        <p:txBody>
          <a:bodyPr wrap="square" rtlCol="0">
            <a:spAutoFit/>
          </a:bodyPr>
          <a:lstStyle/>
          <a:p>
            <a:pPr algn="ctr"/>
            <a:r>
              <a:rPr lang="en-US" altLang="ko-KR" sz="28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rPr>
              <a:t>3)  Gradient Boosting</a:t>
            </a:r>
            <a:endParaRPr lang="ko-KR" altLang="en-US" sz="28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endParaRPr>
          </a:p>
        </p:txBody>
      </p:sp>
      <p:sp>
        <p:nvSpPr>
          <p:cNvPr id="3" name="TextBox 2">
            <a:extLst>
              <a:ext uri="{FF2B5EF4-FFF2-40B4-BE49-F238E27FC236}">
                <a16:creationId xmlns:a16="http://schemas.microsoft.com/office/drawing/2014/main" id="{D2A16A4D-0E09-8FBD-404F-6FB1B5CCEA86}"/>
              </a:ext>
            </a:extLst>
          </p:cNvPr>
          <p:cNvSpPr txBox="1"/>
          <p:nvPr/>
        </p:nvSpPr>
        <p:spPr>
          <a:xfrm>
            <a:off x="4283968" y="1098322"/>
            <a:ext cx="4572000" cy="2585323"/>
          </a:xfrm>
          <a:prstGeom prst="rect">
            <a:avLst/>
          </a:prstGeom>
          <a:noFill/>
        </p:spPr>
        <p:txBody>
          <a:bodyPr wrap="square">
            <a:spAutoFit/>
          </a:bodyPr>
          <a:lstStyle/>
          <a:p>
            <a:pPr marL="0" lvl="0" indent="0" algn="just" rtl="0">
              <a:spcBef>
                <a:spcPts val="0"/>
              </a:spcBef>
              <a:spcAft>
                <a:spcPts val="0"/>
              </a:spcAft>
              <a:buNone/>
            </a:pPr>
            <a:r>
              <a:rPr lang="en-US" b="0" i="0" dirty="0">
                <a:solidFill>
                  <a:srgbClr val="374151"/>
                </a:solidFill>
                <a:effectLst/>
                <a:latin typeface="Times New Roman" panose="02020603050405020304" pitchFamily="18" charset="0"/>
                <a:cs typeface="Times New Roman" panose="02020603050405020304" pitchFamily="18" charset="0"/>
              </a:rPr>
              <a:t>Gradient Boosting is a powerful and popular machine learning technique used for both regression and classification tasks. It belongs to the ensemble learning family, which combines multiple weak learners (often decision trees) to create a strong predictive model. It is robust against overfitting because it builds models sequentially, and each new model corrects the errors of the previous ones.</a:t>
            </a:r>
            <a:endParaRPr lang="en-US"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75EE0F8-9DED-2B98-737B-1F591A8020A2}"/>
              </a:ext>
            </a:extLst>
          </p:cNvPr>
          <p:cNvPicPr>
            <a:picLocks noChangeAspect="1"/>
          </p:cNvPicPr>
          <p:nvPr/>
        </p:nvPicPr>
        <p:blipFill>
          <a:blip r:embed="rId2"/>
          <a:stretch>
            <a:fillRect/>
          </a:stretch>
        </p:blipFill>
        <p:spPr>
          <a:xfrm>
            <a:off x="6084168" y="3683645"/>
            <a:ext cx="2407622" cy="2076033"/>
          </a:xfrm>
          <a:prstGeom prst="rect">
            <a:avLst/>
          </a:prstGeom>
        </p:spPr>
      </p:pic>
    </p:spTree>
    <p:extLst>
      <p:ext uri="{BB962C8B-B14F-4D97-AF65-F5344CB8AC3E}">
        <p14:creationId xmlns:p14="http://schemas.microsoft.com/office/powerpoint/2010/main" val="2819181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9A103E-9C41-A2B1-7DB5-EF4288229363}"/>
              </a:ext>
            </a:extLst>
          </p:cNvPr>
          <p:cNvSpPr txBox="1"/>
          <p:nvPr/>
        </p:nvSpPr>
        <p:spPr>
          <a:xfrm rot="21338611">
            <a:off x="379567" y="1450286"/>
            <a:ext cx="3629584" cy="553998"/>
          </a:xfrm>
          <a:prstGeom prst="rect">
            <a:avLst/>
          </a:prstGeom>
          <a:noFill/>
        </p:spPr>
        <p:txBody>
          <a:bodyPr wrap="square" rtlCol="0">
            <a:spAutoFit/>
          </a:bodyPr>
          <a:lstStyle/>
          <a:p>
            <a:pPr algn="ctr"/>
            <a:r>
              <a:rPr lang="en-US" altLang="ko-KR" sz="3000" b="1" dirty="0">
                <a:solidFill>
                  <a:schemeClr val="bg1"/>
                </a:solidFill>
                <a:latin typeface="Times New Roman" panose="02020603050405020304" pitchFamily="18" charset="0"/>
                <a:ea typeface="맑은 고딕" pitchFamily="50" charset="-127"/>
                <a:cs typeface="Times New Roman" panose="02020603050405020304" pitchFamily="18" charset="0"/>
              </a:rPr>
              <a:t>CONCLUSION</a:t>
            </a:r>
            <a:endParaRPr lang="ko-KR" altLang="en-US" sz="3000" b="1" dirty="0">
              <a:solidFill>
                <a:schemeClr val="bg1"/>
              </a:solidFill>
              <a:latin typeface="Times New Roman" panose="02020603050405020304" pitchFamily="18" charset="0"/>
              <a:ea typeface="맑은 고딕" pitchFamily="50" charset="-127"/>
              <a:cs typeface="Times New Roman" panose="02020603050405020304" pitchFamily="18" charset="0"/>
            </a:endParaRPr>
          </a:p>
        </p:txBody>
      </p:sp>
      <p:sp>
        <p:nvSpPr>
          <p:cNvPr id="3" name="TextBox 2">
            <a:extLst>
              <a:ext uri="{FF2B5EF4-FFF2-40B4-BE49-F238E27FC236}">
                <a16:creationId xmlns:a16="http://schemas.microsoft.com/office/drawing/2014/main" id="{52D4C17F-0556-A870-A623-8BF5B864D2E7}"/>
              </a:ext>
            </a:extLst>
          </p:cNvPr>
          <p:cNvSpPr txBox="1"/>
          <p:nvPr/>
        </p:nvSpPr>
        <p:spPr>
          <a:xfrm>
            <a:off x="251520" y="2551837"/>
            <a:ext cx="4572000" cy="1754326"/>
          </a:xfrm>
          <a:prstGeom prst="rect">
            <a:avLst/>
          </a:prstGeom>
          <a:noFill/>
        </p:spPr>
        <p:txBody>
          <a:bodyPr wrap="square">
            <a:spAutoFit/>
          </a:bodyPr>
          <a:lstStyle/>
          <a:p>
            <a:pPr marL="0" lvl="0" indent="0" algn="just" rtl="0">
              <a:spcBef>
                <a:spcPts val="0"/>
              </a:spcBef>
              <a:spcAft>
                <a:spcPts val="0"/>
              </a:spcAft>
              <a:buNone/>
            </a:pPr>
            <a:r>
              <a:rPr lang="en-US" dirty="0">
                <a:solidFill>
                  <a:srgbClr val="374151"/>
                </a:solidFill>
                <a:latin typeface="Times New Roman" panose="02020603050405020304" pitchFamily="18" charset="0"/>
                <a:cs typeface="Times New Roman" panose="02020603050405020304" pitchFamily="18" charset="0"/>
              </a:rPr>
              <a:t>Logistic Regression</a:t>
            </a:r>
            <a:r>
              <a:rPr lang="en-US" b="0" i="0" dirty="0">
                <a:solidFill>
                  <a:srgbClr val="374151"/>
                </a:solidFill>
                <a:effectLst/>
                <a:latin typeface="Times New Roman" panose="02020603050405020304" pitchFamily="18" charset="0"/>
                <a:cs typeface="Times New Roman" panose="02020603050405020304" pitchFamily="18" charset="0"/>
              </a:rPr>
              <a:t> is the best model to classify the target in smoking  with body signal with </a:t>
            </a:r>
          </a:p>
          <a:p>
            <a:pPr marL="0" lvl="0" indent="0" algn="just" rtl="0">
              <a:spcBef>
                <a:spcPts val="0"/>
              </a:spcBef>
              <a:spcAft>
                <a:spcPts val="0"/>
              </a:spcAft>
              <a:buNone/>
            </a:pPr>
            <a:r>
              <a:rPr lang="en-US" dirty="0">
                <a:solidFill>
                  <a:srgbClr val="374151"/>
                </a:solidFill>
                <a:latin typeface="Times New Roman" panose="02020603050405020304" pitchFamily="18" charset="0"/>
                <a:cs typeface="Times New Roman" panose="02020603050405020304" pitchFamily="18" charset="0"/>
              </a:rPr>
              <a:t>73.1%.</a:t>
            </a:r>
            <a:endParaRPr lang="en-US" b="0" i="0" dirty="0">
              <a:solidFill>
                <a:srgbClr val="374151"/>
              </a:solidFill>
              <a:effectLst/>
              <a:latin typeface="Times New Roman" panose="02020603050405020304" pitchFamily="18" charset="0"/>
              <a:cs typeface="Times New Roman" panose="02020603050405020304" pitchFamily="18" charset="0"/>
            </a:endParaRPr>
          </a:p>
          <a:p>
            <a:pPr marL="285750" lvl="0" indent="-285750" algn="just" rtl="0">
              <a:spcBef>
                <a:spcPts val="0"/>
              </a:spcBef>
              <a:spcAft>
                <a:spcPts val="0"/>
              </a:spcAft>
              <a:buFont typeface="Arial" panose="020B0604020202020204" pitchFamily="34" charset="0"/>
              <a:buChar char="•"/>
            </a:pPr>
            <a:r>
              <a:rPr lang="en-US" sz="1800" dirty="0">
                <a:solidFill>
                  <a:srgbClr val="374151"/>
                </a:solidFill>
                <a:latin typeface="Times New Roman" panose="02020603050405020304" pitchFamily="18" charset="0"/>
                <a:cs typeface="Times New Roman" panose="02020603050405020304" pitchFamily="18" charset="0"/>
              </a:rPr>
              <a:t>Smoking doesn't much to cholesterol</a:t>
            </a:r>
          </a:p>
          <a:p>
            <a:pPr marL="285750" lvl="0" indent="-285750" algn="just" rtl="0">
              <a:spcBef>
                <a:spcPts val="0"/>
              </a:spcBef>
              <a:spcAft>
                <a:spcPts val="0"/>
              </a:spcAft>
              <a:buFont typeface="Arial" panose="020B0604020202020204" pitchFamily="34" charset="0"/>
              <a:buChar char="•"/>
            </a:pPr>
            <a:r>
              <a:rPr lang="en-US" dirty="0">
                <a:solidFill>
                  <a:srgbClr val="374151"/>
                </a:solidFill>
                <a:latin typeface="Times New Roman" panose="02020603050405020304" pitchFamily="18" charset="0"/>
                <a:cs typeface="Times New Roman" panose="02020603050405020304" pitchFamily="18" charset="0"/>
              </a:rPr>
              <a:t>Smoking and Drinking have some correlation</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4988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latin typeface="Times New Roman" panose="02020603050405020304" pitchFamily="18" charset="0"/>
                <a:cs typeface="Times New Roman" panose="02020603050405020304" pitchFamily="18" charset="0"/>
              </a:rPr>
              <a:t>THANK </a:t>
            </a:r>
            <a:r>
              <a:rPr lang="en-US" altLang="ko-KR" dirty="0">
                <a:solidFill>
                  <a:srgbClr val="0087B3"/>
                </a:solidFill>
                <a:latin typeface="Times New Roman" panose="02020603050405020304" pitchFamily="18" charset="0"/>
                <a:cs typeface="Times New Roman" panose="02020603050405020304" pitchFamily="18" charset="0"/>
              </a:rPr>
              <a:t>YOU</a:t>
            </a:r>
            <a:endParaRPr lang="ko-KR" altLang="en-US" dirty="0">
              <a:solidFill>
                <a:srgbClr val="0087B3"/>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9"/>
          <p:cNvSpPr txBox="1">
            <a:spLocks noChangeArrowheads="1"/>
          </p:cNvSpPr>
          <p:nvPr/>
        </p:nvSpPr>
        <p:spPr bwMode="auto">
          <a:xfrm>
            <a:off x="4355976" y="613651"/>
            <a:ext cx="4644008" cy="56323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algn="just" fontAlgn="base">
              <a:spcBef>
                <a:spcPct val="0"/>
              </a:spcBef>
              <a:spcAft>
                <a:spcPct val="0"/>
              </a:spcAft>
              <a:buClrTx/>
              <a:buSzTx/>
              <a:tabLst/>
            </a:pPr>
            <a:r>
              <a:rPr lang="en-US" b="0" i="0" dirty="0">
                <a:solidFill>
                  <a:srgbClr val="374151"/>
                </a:solidFill>
                <a:effectLst/>
                <a:latin typeface="Times New Roman" panose="02020603050405020304" pitchFamily="18" charset="0"/>
                <a:cs typeface="Times New Roman" panose="02020603050405020304" pitchFamily="18" charset="0"/>
              </a:rPr>
              <a:t>The "Smoking and Drinking" dataset is a collection of health-related data containing information about various aspects of individuals' health and behaviors. This dataset encompasses data on demographics, physical measurements, medical parameters, and lifestyle choices such as smoking and drinking habits</a:t>
            </a:r>
            <a:r>
              <a:rPr lang="en-US" b="0" i="0" dirty="0">
                <a:solidFill>
                  <a:srgbClr val="374151"/>
                </a:solidFill>
                <a:effectLst/>
                <a:latin typeface="Söhne"/>
              </a:rPr>
              <a:t>. Their are 991346 rows and24 columns of data. They are:</a:t>
            </a:r>
          </a:p>
          <a:p>
            <a:pPr marR="0" algn="just" fontAlgn="base">
              <a:spcBef>
                <a:spcPct val="0"/>
              </a:spcBef>
              <a:spcAft>
                <a:spcPct val="0"/>
              </a:spcAft>
              <a:buClrTx/>
              <a:buSzTx/>
              <a:tabLst/>
            </a:pPr>
            <a:endParaRPr lang="en-US" b="0" i="0" dirty="0">
              <a:solidFill>
                <a:srgbClr val="374151"/>
              </a:solidFill>
              <a:effectLst/>
              <a:latin typeface="Söhne"/>
            </a:endParaRPr>
          </a:p>
          <a:p>
            <a:pPr marL="285750" indent="-285750" algn="l">
              <a:buFont typeface="Arial" panose="020B0604020202020204" pitchFamily="34" charset="0"/>
              <a:buChar char="•"/>
            </a:pPr>
            <a:r>
              <a:rPr lang="en-IN" b="0" i="0" dirty="0">
                <a:solidFill>
                  <a:srgbClr val="374151"/>
                </a:solidFill>
                <a:effectLst/>
                <a:latin typeface="Times New Roman" panose="02020603050405020304" pitchFamily="18" charset="0"/>
                <a:cs typeface="Times New Roman" panose="02020603050405020304" pitchFamily="18" charset="0"/>
              </a:rPr>
              <a:t>Sex    </a:t>
            </a:r>
          </a:p>
          <a:p>
            <a:pPr marL="285750" indent="-285750" algn="l">
              <a:buFont typeface="Arial" panose="020B0604020202020204" pitchFamily="34" charset="0"/>
              <a:buChar char="•"/>
            </a:pPr>
            <a:r>
              <a:rPr lang="en-IN" b="0" i="0" dirty="0">
                <a:solidFill>
                  <a:srgbClr val="374151"/>
                </a:solidFill>
                <a:effectLst/>
                <a:latin typeface="Times New Roman" panose="02020603050405020304" pitchFamily="18" charset="0"/>
                <a:cs typeface="Times New Roman" panose="02020603050405020304" pitchFamily="18" charset="0"/>
              </a:rPr>
              <a:t> Age</a:t>
            </a:r>
            <a:r>
              <a:rPr lang="en-IN" dirty="0">
                <a:solidFill>
                  <a:srgbClr val="374151"/>
                </a:solidFill>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0" i="0" dirty="0">
                <a:solidFill>
                  <a:srgbClr val="374151"/>
                </a:solidFill>
                <a:effectLst/>
                <a:latin typeface="Times New Roman" panose="02020603050405020304" pitchFamily="18" charset="0"/>
                <a:cs typeface="Times New Roman" panose="02020603050405020304" pitchFamily="18" charset="0"/>
              </a:rPr>
              <a:t>Height     </a:t>
            </a:r>
          </a:p>
          <a:p>
            <a:pPr marL="285750" indent="-285750" algn="l">
              <a:buFont typeface="Arial" panose="020B0604020202020204" pitchFamily="34" charset="0"/>
              <a:buChar char="•"/>
            </a:pPr>
            <a:r>
              <a:rPr lang="en-IN" b="0" i="0" dirty="0">
                <a:solidFill>
                  <a:srgbClr val="374151"/>
                </a:solidFill>
                <a:effectLst/>
                <a:latin typeface="Times New Roman" panose="02020603050405020304" pitchFamily="18" charset="0"/>
                <a:cs typeface="Times New Roman" panose="02020603050405020304" pitchFamily="18" charset="0"/>
              </a:rPr>
              <a:t>Weight    </a:t>
            </a:r>
          </a:p>
          <a:p>
            <a:pPr marL="285750" indent="-285750" algn="l">
              <a:buFont typeface="Arial" panose="020B0604020202020204" pitchFamily="34" charset="0"/>
              <a:buChar char="•"/>
            </a:pPr>
            <a:r>
              <a:rPr lang="en-IN" b="0" i="0" dirty="0">
                <a:solidFill>
                  <a:srgbClr val="374151"/>
                </a:solidFill>
                <a:effectLst/>
                <a:latin typeface="Times New Roman" panose="02020603050405020304" pitchFamily="18" charset="0"/>
                <a:cs typeface="Times New Roman" panose="02020603050405020304" pitchFamily="18" charset="0"/>
              </a:rPr>
              <a:t> </a:t>
            </a:r>
            <a:r>
              <a:rPr lang="en-IN" b="0" i="0" dirty="0" err="1">
                <a:solidFill>
                  <a:srgbClr val="374151"/>
                </a:solidFill>
                <a:effectLst/>
                <a:latin typeface="Times New Roman" panose="02020603050405020304" pitchFamily="18" charset="0"/>
                <a:cs typeface="Times New Roman" panose="02020603050405020304" pitchFamily="18" charset="0"/>
              </a:rPr>
              <a:t>Sight_left</a:t>
            </a:r>
            <a:r>
              <a:rPr lang="en-IN" dirty="0">
                <a:solidFill>
                  <a:srgbClr val="374151"/>
                </a:solidFill>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Sight_right</a:t>
            </a:r>
            <a:r>
              <a:rPr lang="en-IN" dirty="0">
                <a:solidFill>
                  <a:srgbClr val="374151"/>
                </a:solidFill>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Hear_left</a:t>
            </a:r>
            <a:r>
              <a:rPr lang="en-IN" dirty="0">
                <a:solidFill>
                  <a:srgbClr val="374151"/>
                </a:solidFill>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Hear_right</a:t>
            </a:r>
            <a:r>
              <a:rPr lang="en-IN" dirty="0">
                <a:solidFill>
                  <a:srgbClr val="374151"/>
                </a:solidFill>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0" i="0" dirty="0">
                <a:solidFill>
                  <a:srgbClr val="374151"/>
                </a:solidFill>
                <a:effectLst/>
                <a:latin typeface="Times New Roman" panose="02020603050405020304" pitchFamily="18" charset="0"/>
                <a:cs typeface="Times New Roman" panose="02020603050405020304" pitchFamily="18" charset="0"/>
              </a:rPr>
              <a:t>SBP</a:t>
            </a:r>
            <a:endParaRPr lang="en-IN" dirty="0">
              <a:solidFill>
                <a:srgbClr val="37415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b="0" i="0" dirty="0">
                <a:solidFill>
                  <a:srgbClr val="374151"/>
                </a:solidFill>
                <a:effectLst/>
                <a:latin typeface="Times New Roman" panose="02020603050405020304" pitchFamily="18" charset="0"/>
                <a:cs typeface="Times New Roman" panose="02020603050405020304" pitchFamily="18" charset="0"/>
              </a:rPr>
              <a:t>DBP  </a:t>
            </a:r>
          </a:p>
          <a:p>
            <a:pPr marL="285750" indent="-285750" algn="l">
              <a:buFont typeface="Arial" panose="020B0604020202020204" pitchFamily="34" charset="0"/>
              <a:buChar char="•"/>
            </a:pPr>
            <a:r>
              <a:rPr lang="en-IN" b="0" i="0" dirty="0">
                <a:solidFill>
                  <a:srgbClr val="374151"/>
                </a:solidFill>
                <a:effectLst/>
                <a:latin typeface="Times New Roman" panose="02020603050405020304" pitchFamily="18" charset="0"/>
                <a:cs typeface="Times New Roman" panose="02020603050405020304" pitchFamily="18" charset="0"/>
              </a:rPr>
              <a:t>BLDS    </a:t>
            </a:r>
          </a:p>
        </p:txBody>
      </p:sp>
      <p:sp>
        <p:nvSpPr>
          <p:cNvPr id="4" name="Text Box 5">
            <a:extLst>
              <a:ext uri="{FF2B5EF4-FFF2-40B4-BE49-F238E27FC236}">
                <a16:creationId xmlns:a16="http://schemas.microsoft.com/office/drawing/2014/main" id="{079BFCBE-07F0-DD1B-9133-520D0FAB15AC}"/>
              </a:ext>
            </a:extLst>
          </p:cNvPr>
          <p:cNvSpPr txBox="1">
            <a:spLocks noChangeArrowheads="1"/>
          </p:cNvSpPr>
          <p:nvPr/>
        </p:nvSpPr>
        <p:spPr bwMode="auto">
          <a:xfrm>
            <a:off x="4211960" y="121797"/>
            <a:ext cx="3642318" cy="4616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0087B3"/>
                </a:solidFill>
                <a:latin typeface="+mj-lt"/>
                <a:ea typeface="맑은 고딕" pitchFamily="50" charset="-127"/>
                <a:cs typeface="굴림" pitchFamily="50" charset="-127"/>
              </a:rPr>
              <a:t> </a:t>
            </a:r>
            <a:r>
              <a:rPr kumimoji="1" lang="en-US" altLang="ko-KR" sz="2400" b="1" dirty="0">
                <a:solidFill>
                  <a:srgbClr val="0087B3"/>
                </a:solidFill>
                <a:latin typeface="Times New Roman" panose="02020603050405020304" pitchFamily="18" charset="0"/>
                <a:ea typeface="맑은 고딕" pitchFamily="50" charset="-127"/>
                <a:cs typeface="Times New Roman" panose="02020603050405020304" pitchFamily="18" charset="0"/>
              </a:rPr>
              <a:t>INTRODUCTION</a:t>
            </a:r>
          </a:p>
        </p:txBody>
      </p:sp>
      <p:sp>
        <p:nvSpPr>
          <p:cNvPr id="8" name="Text Box 9">
            <a:extLst>
              <a:ext uri="{FF2B5EF4-FFF2-40B4-BE49-F238E27FC236}">
                <a16:creationId xmlns:a16="http://schemas.microsoft.com/office/drawing/2014/main" id="{51AD2C42-31B4-B9E4-9533-E33AB8538197}"/>
              </a:ext>
            </a:extLst>
          </p:cNvPr>
          <p:cNvSpPr txBox="1">
            <a:spLocks noChangeArrowheads="1"/>
          </p:cNvSpPr>
          <p:nvPr/>
        </p:nvSpPr>
        <p:spPr bwMode="auto">
          <a:xfrm>
            <a:off x="6444208" y="2852936"/>
            <a:ext cx="2394012" cy="36933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algn="l"/>
            <a:endParaRPr lang="en-IN" dirty="0">
              <a:solidFill>
                <a:srgbClr val="374151"/>
              </a:solidFill>
              <a:latin typeface="Söhne"/>
            </a:endParaRP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tot_chole</a:t>
            </a:r>
            <a:r>
              <a:rPr lang="en-IN" dirty="0">
                <a:solidFill>
                  <a:srgbClr val="374151"/>
                </a:solidFill>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HDL_chole</a:t>
            </a:r>
            <a:endParaRPr kumimoji="1" lang="en-US"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endParaRP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LDL_chole</a:t>
            </a:r>
            <a:endParaRPr lang="en-IN" dirty="0">
              <a:solidFill>
                <a:srgbClr val="37415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Triglycerid</a:t>
            </a:r>
            <a:r>
              <a:rPr lang="en-IN" b="0" i="0" dirty="0">
                <a:solidFill>
                  <a:srgbClr val="374151"/>
                </a:solidFill>
                <a:effectLst/>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Hemoglobin</a:t>
            </a:r>
            <a:r>
              <a:rPr lang="en-IN" dirty="0">
                <a:solidFill>
                  <a:srgbClr val="374151"/>
                </a:solidFill>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Urine_protein</a:t>
            </a:r>
            <a:endParaRPr lang="en-IN" dirty="0">
              <a:solidFill>
                <a:srgbClr val="374151"/>
              </a:solidFill>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Serum_creatinine</a:t>
            </a:r>
            <a:r>
              <a:rPr lang="en-IN" dirty="0">
                <a:solidFill>
                  <a:srgbClr val="374151"/>
                </a:solidFill>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0" i="0" dirty="0">
                <a:solidFill>
                  <a:srgbClr val="374151"/>
                </a:solidFill>
                <a:effectLst/>
                <a:latin typeface="Times New Roman" panose="02020603050405020304" pitchFamily="18" charset="0"/>
                <a:cs typeface="Times New Roman" panose="02020603050405020304" pitchFamily="18" charset="0"/>
              </a:rPr>
              <a:t>SGOT_AST      </a:t>
            </a:r>
          </a:p>
          <a:p>
            <a:pPr marL="285750" indent="-285750" algn="l">
              <a:buFont typeface="Arial" panose="020B0604020202020204" pitchFamily="34" charset="0"/>
              <a:buChar char="•"/>
            </a:pPr>
            <a:r>
              <a:rPr lang="en-IN" b="0" i="0" dirty="0">
                <a:solidFill>
                  <a:srgbClr val="374151"/>
                </a:solidFill>
                <a:effectLst/>
                <a:latin typeface="Times New Roman" panose="02020603050405020304" pitchFamily="18" charset="0"/>
                <a:cs typeface="Times New Roman" panose="02020603050405020304" pitchFamily="18" charset="0"/>
              </a:rPr>
              <a:t> SGOT_ALT</a:t>
            </a: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gamma_GTP</a:t>
            </a:r>
            <a:r>
              <a:rPr lang="en-IN" dirty="0">
                <a:solidFill>
                  <a:srgbClr val="374151"/>
                </a:solidFill>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0" i="0" dirty="0" err="1">
                <a:solidFill>
                  <a:srgbClr val="374151"/>
                </a:solidFill>
                <a:effectLst/>
                <a:latin typeface="Times New Roman" panose="02020603050405020304" pitchFamily="18" charset="0"/>
                <a:cs typeface="Times New Roman" panose="02020603050405020304" pitchFamily="18" charset="0"/>
              </a:rPr>
              <a:t>SMK_stat_type_cd</a:t>
            </a:r>
            <a:r>
              <a:rPr lang="en-IN" dirty="0">
                <a:solidFill>
                  <a:srgbClr val="374151"/>
                </a:solidFill>
                <a:latin typeface="Times New Roman" panose="02020603050405020304" pitchFamily="18" charset="0"/>
                <a:cs typeface="Times New Roman" panose="02020603050405020304" pitchFamily="18" charset="0"/>
              </a:rPr>
              <a:t>     </a:t>
            </a:r>
          </a:p>
          <a:p>
            <a:pPr marL="285750" indent="-285750" algn="l">
              <a:buFont typeface="Arial" panose="020B0604020202020204" pitchFamily="34" charset="0"/>
              <a:buChar char="•"/>
            </a:pPr>
            <a:r>
              <a:rPr lang="en-IN" b="0" i="0" dirty="0">
                <a:solidFill>
                  <a:srgbClr val="374151"/>
                </a:solidFill>
                <a:effectLst/>
                <a:latin typeface="Times New Roman" panose="02020603050405020304" pitchFamily="18" charset="0"/>
                <a:cs typeface="Times New Roman" panose="02020603050405020304" pitchFamily="18" charset="0"/>
              </a:rPr>
              <a:t>DRK_YN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rot="21338611">
            <a:off x="380962" y="1486948"/>
            <a:ext cx="2664296" cy="553998"/>
          </a:xfrm>
          <a:prstGeom prst="rect">
            <a:avLst/>
          </a:prstGeom>
          <a:noFill/>
        </p:spPr>
        <p:txBody>
          <a:bodyPr wrap="square" rtlCol="0">
            <a:spAutoFit/>
          </a:bodyPr>
          <a:lstStyle/>
          <a:p>
            <a:pPr algn="ctr"/>
            <a:r>
              <a:rPr lang="en-US" altLang="ko-KR" sz="3000" b="1" dirty="0">
                <a:solidFill>
                  <a:schemeClr val="bg1"/>
                </a:solidFill>
                <a:latin typeface="Times New Roman" panose="02020603050405020304" pitchFamily="18" charset="0"/>
                <a:ea typeface="맑은 고딕" pitchFamily="50" charset="-127"/>
                <a:cs typeface="Times New Roman" panose="02020603050405020304" pitchFamily="18" charset="0"/>
              </a:rPr>
              <a:t>OBJECTIVE</a:t>
            </a:r>
            <a:endParaRPr lang="ko-KR" altLang="en-US" sz="3000" b="1" dirty="0">
              <a:solidFill>
                <a:schemeClr val="bg1"/>
              </a:solidFill>
              <a:latin typeface="Times New Roman" panose="02020603050405020304" pitchFamily="18" charset="0"/>
              <a:ea typeface="맑은 고딕" pitchFamily="50" charset="-127"/>
              <a:cs typeface="Times New Roman" panose="02020603050405020304" pitchFamily="18" charset="0"/>
            </a:endParaRPr>
          </a:p>
        </p:txBody>
      </p:sp>
      <p:sp>
        <p:nvSpPr>
          <p:cNvPr id="3" name="Text Box 5">
            <a:extLst>
              <a:ext uri="{FF2B5EF4-FFF2-40B4-BE49-F238E27FC236}">
                <a16:creationId xmlns:a16="http://schemas.microsoft.com/office/drawing/2014/main" id="{3D5AEF47-77AD-AF65-40F2-A59C6B9643EE}"/>
              </a:ext>
            </a:extLst>
          </p:cNvPr>
          <p:cNvSpPr txBox="1">
            <a:spLocks noChangeArrowheads="1"/>
          </p:cNvSpPr>
          <p:nvPr/>
        </p:nvSpPr>
        <p:spPr bwMode="auto">
          <a:xfrm>
            <a:off x="107504" y="2636912"/>
            <a:ext cx="4896543" cy="2585323"/>
          </a:xfrm>
          <a:prstGeom prst="rect">
            <a:avLst/>
          </a:prstGeom>
          <a:noFill/>
          <a:ln w="9525">
            <a:noFill/>
            <a:miter lim="800000"/>
            <a:headEnd/>
            <a:tailEnd/>
          </a:ln>
        </p:spPr>
        <p:txBody>
          <a:bodyPr wrap="square">
            <a:spAutoFit/>
          </a:bodyPr>
          <a:lstStyle/>
          <a:p>
            <a:pPr algn="just">
              <a:defRPr/>
            </a:pPr>
            <a:r>
              <a:rPr lang="en-US" dirty="0">
                <a:solidFill>
                  <a:srgbClr val="374151"/>
                </a:solidFill>
                <a:latin typeface="Times New Roman" panose="02020603050405020304" pitchFamily="18" charset="0"/>
                <a:cs typeface="Times New Roman" panose="02020603050405020304" pitchFamily="18" charset="0"/>
              </a:rPr>
              <a:t>Smoking and drinking with body signals </a:t>
            </a:r>
            <a:r>
              <a:rPr lang="en-US" b="0" i="0" dirty="0">
                <a:solidFill>
                  <a:srgbClr val="374151"/>
                </a:solidFill>
                <a:effectLst/>
                <a:latin typeface="Times New Roman" panose="02020603050405020304" pitchFamily="18" charset="0"/>
                <a:cs typeface="Times New Roman" panose="02020603050405020304" pitchFamily="18" charset="0"/>
              </a:rPr>
              <a:t> serves as a valuable resource for health-related </a:t>
            </a:r>
            <a:r>
              <a:rPr lang="en-US" b="0" i="0" dirty="0" err="1">
                <a:solidFill>
                  <a:srgbClr val="374151"/>
                </a:solidFill>
                <a:effectLst/>
                <a:latin typeface="Times New Roman" panose="02020603050405020304" pitchFamily="18" charset="0"/>
                <a:cs typeface="Times New Roman" panose="02020603050405020304" pitchFamily="18" charset="0"/>
              </a:rPr>
              <a:t>research,enabling</a:t>
            </a:r>
            <a:r>
              <a:rPr lang="en-US" b="0" i="0" dirty="0">
                <a:solidFill>
                  <a:srgbClr val="374151"/>
                </a:solidFill>
                <a:effectLst/>
                <a:latin typeface="Times New Roman" panose="02020603050405020304" pitchFamily="18" charset="0"/>
                <a:cs typeface="Times New Roman" panose="02020603050405020304" pitchFamily="18" charset="0"/>
              </a:rPr>
              <a:t> the analysis of body signals and the classification of individuals based on their smoking and drinking behaviors. It supports various objectives, including understanding health trends, assessing risk factors, promoting public health, and aiding in the development of data-driven interventions.</a:t>
            </a:r>
          </a:p>
          <a:p>
            <a:pPr algn="just">
              <a:defRPr/>
            </a:pPr>
            <a:endParaRPr lang="en-US" b="0" i="0" dirty="0">
              <a:solidFill>
                <a:srgbClr val="37415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latin typeface="Times New Roman" panose="02020603050405020304" pitchFamily="18" charset="0"/>
                <a:cs typeface="Times New Roman" panose="02020603050405020304" pitchFamily="18" charset="0"/>
              </a:rPr>
              <a:t>Steps in </a:t>
            </a:r>
            <a:r>
              <a:rPr lang="en-US" altLang="ko-KR" dirty="0" err="1">
                <a:latin typeface="Times New Roman" panose="02020603050405020304" pitchFamily="18" charset="0"/>
                <a:cs typeface="Times New Roman" panose="02020603050405020304" pitchFamily="18" charset="0"/>
              </a:rPr>
              <a:t>Analysing</a:t>
            </a:r>
            <a:r>
              <a:rPr lang="en-US" altLang="ko-KR" dirty="0">
                <a:latin typeface="Times New Roman" panose="02020603050405020304" pitchFamily="18" charset="0"/>
                <a:cs typeface="Times New Roman" panose="02020603050405020304" pitchFamily="18" charset="0"/>
              </a:rPr>
              <a:t> Dataset</a:t>
            </a:r>
            <a:endParaRPr lang="ko-KR" altLang="en-US" dirty="0">
              <a:latin typeface="Times New Roman" panose="02020603050405020304" pitchFamily="18" charset="0"/>
              <a:cs typeface="Times New Roman" panose="02020603050405020304" pitchFamily="18" charset="0"/>
            </a:endParaRPr>
          </a:p>
        </p:txBody>
      </p:sp>
      <p:sp>
        <p:nvSpPr>
          <p:cNvPr id="17" name="Google Shape;315;p35">
            <a:extLst>
              <a:ext uri="{FF2B5EF4-FFF2-40B4-BE49-F238E27FC236}">
                <a16:creationId xmlns:a16="http://schemas.microsoft.com/office/drawing/2014/main" id="{E5D5B438-7FCE-AA9C-85E7-9A4197369C6B}"/>
              </a:ext>
            </a:extLst>
          </p:cNvPr>
          <p:cNvSpPr/>
          <p:nvPr/>
        </p:nvSpPr>
        <p:spPr>
          <a:xfrm>
            <a:off x="4469112" y="1853207"/>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316;p35">
            <a:extLst>
              <a:ext uri="{FF2B5EF4-FFF2-40B4-BE49-F238E27FC236}">
                <a16:creationId xmlns:a16="http://schemas.microsoft.com/office/drawing/2014/main" id="{4FBC6C82-8C51-AE0D-FB4D-8C0089EBAD97}"/>
              </a:ext>
            </a:extLst>
          </p:cNvPr>
          <p:cNvSpPr/>
          <p:nvPr/>
        </p:nvSpPr>
        <p:spPr>
          <a:xfrm>
            <a:off x="6964550" y="1844177"/>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317;p35">
            <a:extLst>
              <a:ext uri="{FF2B5EF4-FFF2-40B4-BE49-F238E27FC236}">
                <a16:creationId xmlns:a16="http://schemas.microsoft.com/office/drawing/2014/main" id="{851BD375-2C54-6850-0D99-3363E3FC2705}"/>
              </a:ext>
            </a:extLst>
          </p:cNvPr>
          <p:cNvSpPr/>
          <p:nvPr/>
        </p:nvSpPr>
        <p:spPr>
          <a:xfrm>
            <a:off x="4028902" y="4147276"/>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318;p35">
            <a:extLst>
              <a:ext uri="{FF2B5EF4-FFF2-40B4-BE49-F238E27FC236}">
                <a16:creationId xmlns:a16="http://schemas.microsoft.com/office/drawing/2014/main" id="{D7AEAA0B-7673-7AA1-38F1-CD0379A7DA7F}"/>
              </a:ext>
            </a:extLst>
          </p:cNvPr>
          <p:cNvSpPr/>
          <p:nvPr/>
        </p:nvSpPr>
        <p:spPr>
          <a:xfrm>
            <a:off x="1689250" y="1844177"/>
            <a:ext cx="667800" cy="667800"/>
          </a:xfrm>
          <a:prstGeom prst="round2SameRect">
            <a:avLst>
              <a:gd name="adj1" fmla="val 50000"/>
              <a:gd name="adj2" fmla="val 0"/>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319;p35">
            <a:extLst>
              <a:ext uri="{FF2B5EF4-FFF2-40B4-BE49-F238E27FC236}">
                <a16:creationId xmlns:a16="http://schemas.microsoft.com/office/drawing/2014/main" id="{BE3BF195-8830-F8B5-C27E-51E6A001EAF6}"/>
              </a:ext>
            </a:extLst>
          </p:cNvPr>
          <p:cNvSpPr txBox="1">
            <a:spLocks noGrp="1"/>
          </p:cNvSpPr>
          <p:nvPr/>
        </p:nvSpPr>
        <p:spPr>
          <a:xfrm>
            <a:off x="671953" y="2317532"/>
            <a:ext cx="3016800" cy="780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1" i="0" u="none" strike="noStrike" cap="none">
                <a:solidFill>
                  <a:schemeClr val="lt2"/>
                </a:solidFill>
                <a:latin typeface="Lexend Deca"/>
                <a:ea typeface="Lexend Deca"/>
                <a:cs typeface="Lexend Deca"/>
                <a:sym typeface="Lexend Deca"/>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Data Preprocessing</a:t>
            </a:r>
            <a:endParaRPr dirty="0">
              <a:solidFill>
                <a:schemeClr val="tx1"/>
              </a:solidFill>
              <a:latin typeface="Times New Roman" panose="02020603050405020304" pitchFamily="18" charset="0"/>
              <a:cs typeface="Times New Roman" panose="02020603050405020304" pitchFamily="18" charset="0"/>
            </a:endParaRPr>
          </a:p>
        </p:txBody>
      </p:sp>
      <p:sp>
        <p:nvSpPr>
          <p:cNvPr id="22" name="Google Shape;320;p35">
            <a:extLst>
              <a:ext uri="{FF2B5EF4-FFF2-40B4-BE49-F238E27FC236}">
                <a16:creationId xmlns:a16="http://schemas.microsoft.com/office/drawing/2014/main" id="{7401549F-0C5B-F76A-A7EE-7230FB728B61}"/>
              </a:ext>
            </a:extLst>
          </p:cNvPr>
          <p:cNvSpPr txBox="1">
            <a:spLocks noGrp="1"/>
          </p:cNvSpPr>
          <p:nvPr/>
        </p:nvSpPr>
        <p:spPr>
          <a:xfrm>
            <a:off x="1689250" y="1918577"/>
            <a:ext cx="6678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exend Deca"/>
              <a:buNone/>
              <a:defRPr sz="2400" b="1" i="0" u="none" strike="noStrike" cap="none">
                <a:solidFill>
                  <a:schemeClr val="accent1"/>
                </a:solidFill>
                <a:latin typeface="Lexend Deca"/>
                <a:ea typeface="Lexend Deca"/>
                <a:cs typeface="Lexend Deca"/>
                <a:sym typeface="Lexend Deca"/>
              </a:defRPr>
            </a:lvl1pPr>
            <a:lvl2pPr marR="0" lvl="1"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9pPr>
          </a:lstStyle>
          <a:p>
            <a:pPr marL="0" lvl="0" indent="0" algn="ctr" rtl="0">
              <a:spcBef>
                <a:spcPts val="0"/>
              </a:spcBef>
              <a:spcAft>
                <a:spcPts val="0"/>
              </a:spcAft>
              <a:buNone/>
            </a:pPr>
            <a:r>
              <a:rPr lang="en">
                <a:solidFill>
                  <a:schemeClr val="accent2"/>
                </a:solidFill>
              </a:rPr>
              <a:t>01</a:t>
            </a:r>
            <a:endParaRPr>
              <a:solidFill>
                <a:schemeClr val="accent2"/>
              </a:solidFill>
            </a:endParaRPr>
          </a:p>
        </p:txBody>
      </p:sp>
      <p:sp>
        <p:nvSpPr>
          <p:cNvPr id="23" name="Google Shape;321;p35">
            <a:extLst>
              <a:ext uri="{FF2B5EF4-FFF2-40B4-BE49-F238E27FC236}">
                <a16:creationId xmlns:a16="http://schemas.microsoft.com/office/drawing/2014/main" id="{B00FE7DB-6C59-F5A4-3A4B-6FBC5817E4A0}"/>
              </a:ext>
            </a:extLst>
          </p:cNvPr>
          <p:cNvSpPr txBox="1">
            <a:spLocks noGrp="1"/>
          </p:cNvSpPr>
          <p:nvPr/>
        </p:nvSpPr>
        <p:spPr>
          <a:xfrm>
            <a:off x="915860" y="3094277"/>
            <a:ext cx="2331600" cy="1054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9pPr>
          </a:lstStyle>
          <a:p>
            <a:pPr marL="0" indent="0"/>
            <a:r>
              <a:rPr lang="en" sz="1800" dirty="0">
                <a:solidFill>
                  <a:schemeClr val="tx1">
                    <a:lumMod val="95000"/>
                    <a:lumOff val="5000"/>
                  </a:schemeClr>
                </a:solidFill>
                <a:latin typeface="Times New Roman" panose="02020603050405020304" pitchFamily="18" charset="0"/>
                <a:cs typeface="Times New Roman" panose="02020603050405020304" pitchFamily="18" charset="0"/>
              </a:rPr>
              <a:t>cleaning,</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dirty="0" err="1">
                <a:solidFill>
                  <a:schemeClr val="tx1">
                    <a:lumMod val="95000"/>
                    <a:lumOff val="5000"/>
                  </a:schemeClr>
                </a:solidFill>
                <a:latin typeface="Times New Roman" panose="02020603050405020304" pitchFamily="18" charset="0"/>
                <a:cs typeface="Times New Roman" panose="02020603050405020304" pitchFamily="18" charset="0"/>
              </a:rPr>
              <a:t>changing,and</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a:t>
            </a:r>
          </a:p>
          <a:p>
            <a:pPr marL="0" indent="0"/>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reducing data</a:t>
            </a:r>
          </a:p>
          <a:p>
            <a:pPr marL="0" lvl="0" indent="0" algn="l" rtl="0">
              <a:spcBef>
                <a:spcPts val="0"/>
              </a:spcBef>
              <a:spcAft>
                <a:spcPts val="0"/>
              </a:spcAft>
              <a:buNone/>
            </a:pPr>
            <a:endParaRPr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24" name="Google Shape;322;p35">
            <a:extLst>
              <a:ext uri="{FF2B5EF4-FFF2-40B4-BE49-F238E27FC236}">
                <a16:creationId xmlns:a16="http://schemas.microsoft.com/office/drawing/2014/main" id="{7D75D42C-C5CD-C268-111E-642F6612AE1D}"/>
              </a:ext>
            </a:extLst>
          </p:cNvPr>
          <p:cNvSpPr txBox="1">
            <a:spLocks noGrp="1"/>
          </p:cNvSpPr>
          <p:nvPr/>
        </p:nvSpPr>
        <p:spPr>
          <a:xfrm>
            <a:off x="4558520" y="1922132"/>
            <a:ext cx="5727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Lexend Deca"/>
              <a:buNone/>
              <a:defRPr sz="2400" b="1" i="0" u="none" strike="noStrike" cap="none">
                <a:solidFill>
                  <a:schemeClr val="accent1"/>
                </a:solidFill>
                <a:latin typeface="Lexend Deca"/>
                <a:ea typeface="Lexend Deca"/>
                <a:cs typeface="Lexend Deca"/>
                <a:sym typeface="Lexend Deca"/>
              </a:defRPr>
            </a:lvl1pPr>
            <a:lvl2pPr marR="0" lvl="1"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9pPr>
          </a:lstStyle>
          <a:p>
            <a:pPr marL="0" lvl="0" indent="0" algn="l" rtl="0">
              <a:spcBef>
                <a:spcPts val="0"/>
              </a:spcBef>
              <a:spcAft>
                <a:spcPts val="0"/>
              </a:spcAft>
              <a:buNone/>
            </a:pPr>
            <a:r>
              <a:rPr lang="en">
                <a:solidFill>
                  <a:schemeClr val="accent2"/>
                </a:solidFill>
              </a:rPr>
              <a:t>02</a:t>
            </a:r>
            <a:endParaRPr>
              <a:solidFill>
                <a:schemeClr val="accent2"/>
              </a:solidFill>
            </a:endParaRPr>
          </a:p>
        </p:txBody>
      </p:sp>
      <p:sp>
        <p:nvSpPr>
          <p:cNvPr id="25" name="Google Shape;323;p35">
            <a:extLst>
              <a:ext uri="{FF2B5EF4-FFF2-40B4-BE49-F238E27FC236}">
                <a16:creationId xmlns:a16="http://schemas.microsoft.com/office/drawing/2014/main" id="{723B61E5-FD20-0F48-E33F-EF75A5305DAA}"/>
              </a:ext>
            </a:extLst>
          </p:cNvPr>
          <p:cNvSpPr txBox="1">
            <a:spLocks noGrp="1"/>
          </p:cNvSpPr>
          <p:nvPr/>
        </p:nvSpPr>
        <p:spPr>
          <a:xfrm>
            <a:off x="4200350" y="3228902"/>
            <a:ext cx="2331600" cy="48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9pPr>
          </a:lstStyle>
          <a:p>
            <a:pPr marL="0" lvl="0" indent="0" algn="l" rtl="0">
              <a:spcBef>
                <a:spcPts val="0"/>
              </a:spcBef>
              <a:spcAft>
                <a:spcPts val="0"/>
              </a:spcAft>
              <a:buNone/>
            </a:pPr>
            <a:r>
              <a:rPr lang="en" dirty="0"/>
              <a:t>To help find pattern,trend and relationship</a:t>
            </a:r>
            <a:endParaRPr dirty="0"/>
          </a:p>
        </p:txBody>
      </p:sp>
      <p:sp>
        <p:nvSpPr>
          <p:cNvPr id="26" name="Google Shape;324;p35">
            <a:extLst>
              <a:ext uri="{FF2B5EF4-FFF2-40B4-BE49-F238E27FC236}">
                <a16:creationId xmlns:a16="http://schemas.microsoft.com/office/drawing/2014/main" id="{FBE6F8B4-0C9C-9855-2AA4-CA6EF614A8FD}"/>
              </a:ext>
            </a:extLst>
          </p:cNvPr>
          <p:cNvSpPr txBox="1">
            <a:spLocks noGrp="1"/>
          </p:cNvSpPr>
          <p:nvPr/>
        </p:nvSpPr>
        <p:spPr>
          <a:xfrm>
            <a:off x="7059650" y="1913102"/>
            <a:ext cx="5727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Lexend Deca"/>
              <a:buNone/>
              <a:defRPr sz="2400" b="1" i="0" u="none" strike="noStrike" cap="none">
                <a:solidFill>
                  <a:schemeClr val="accent1"/>
                </a:solidFill>
                <a:latin typeface="Lexend Deca"/>
                <a:ea typeface="Lexend Deca"/>
                <a:cs typeface="Lexend Deca"/>
                <a:sym typeface="Lexend Deca"/>
              </a:defRPr>
            </a:lvl1pPr>
            <a:lvl2pPr marR="0" lvl="1"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9pPr>
          </a:lstStyle>
          <a:p>
            <a:pPr marL="0" lvl="0" indent="0" algn="l" rtl="0">
              <a:spcBef>
                <a:spcPts val="0"/>
              </a:spcBef>
              <a:spcAft>
                <a:spcPts val="0"/>
              </a:spcAft>
              <a:buNone/>
            </a:pPr>
            <a:r>
              <a:rPr lang="en">
                <a:solidFill>
                  <a:schemeClr val="accent2"/>
                </a:solidFill>
              </a:rPr>
              <a:t>03</a:t>
            </a:r>
            <a:endParaRPr>
              <a:solidFill>
                <a:schemeClr val="accent2"/>
              </a:solidFill>
            </a:endParaRPr>
          </a:p>
        </p:txBody>
      </p:sp>
      <p:sp>
        <p:nvSpPr>
          <p:cNvPr id="27" name="Google Shape;326;p35">
            <a:extLst>
              <a:ext uri="{FF2B5EF4-FFF2-40B4-BE49-F238E27FC236}">
                <a16:creationId xmlns:a16="http://schemas.microsoft.com/office/drawing/2014/main" id="{BD473367-7AEA-8394-A9E9-4B6EBCBBBF83}"/>
              </a:ext>
            </a:extLst>
          </p:cNvPr>
          <p:cNvSpPr txBox="1">
            <a:spLocks noGrp="1"/>
          </p:cNvSpPr>
          <p:nvPr/>
        </p:nvSpPr>
        <p:spPr>
          <a:xfrm>
            <a:off x="4028910" y="4184470"/>
            <a:ext cx="667800" cy="59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exend Deca"/>
              <a:buNone/>
              <a:defRPr sz="2400" b="1" i="0" u="none" strike="noStrike" cap="none">
                <a:solidFill>
                  <a:schemeClr val="accent1"/>
                </a:solidFill>
                <a:latin typeface="Lexend Deca"/>
                <a:ea typeface="Lexend Deca"/>
                <a:cs typeface="Lexend Deca"/>
                <a:sym typeface="Lexend Deca"/>
              </a:defRPr>
            </a:lvl1pPr>
            <a:lvl2pPr marR="0" lvl="1"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000"/>
              <a:buFont typeface="Bebas Neue"/>
              <a:buNone/>
              <a:defRPr sz="3000" b="0" i="0" u="none" strike="noStrike" cap="none">
                <a:solidFill>
                  <a:schemeClr val="lt2"/>
                </a:solidFill>
                <a:latin typeface="Bebas Neue"/>
                <a:ea typeface="Bebas Neue"/>
                <a:cs typeface="Bebas Neue"/>
                <a:sym typeface="Bebas Neue"/>
              </a:defRPr>
            </a:lvl9pPr>
          </a:lstStyle>
          <a:p>
            <a:pPr marL="0" lvl="0" indent="0" algn="ctr" rtl="0">
              <a:spcBef>
                <a:spcPts val="0"/>
              </a:spcBef>
              <a:spcAft>
                <a:spcPts val="0"/>
              </a:spcAft>
              <a:buNone/>
            </a:pPr>
            <a:r>
              <a:rPr lang="en">
                <a:solidFill>
                  <a:schemeClr val="accent2"/>
                </a:solidFill>
              </a:rPr>
              <a:t>04</a:t>
            </a:r>
            <a:endParaRPr>
              <a:solidFill>
                <a:schemeClr val="accent2"/>
              </a:solidFill>
            </a:endParaRPr>
          </a:p>
        </p:txBody>
      </p:sp>
      <p:sp>
        <p:nvSpPr>
          <p:cNvPr id="28" name="Google Shape;329;p35">
            <a:extLst>
              <a:ext uri="{FF2B5EF4-FFF2-40B4-BE49-F238E27FC236}">
                <a16:creationId xmlns:a16="http://schemas.microsoft.com/office/drawing/2014/main" id="{157C135B-E0B5-716D-714D-B664A63E4CD6}"/>
              </a:ext>
            </a:extLst>
          </p:cNvPr>
          <p:cNvSpPr txBox="1">
            <a:spLocks noGrp="1"/>
          </p:cNvSpPr>
          <p:nvPr/>
        </p:nvSpPr>
        <p:spPr>
          <a:xfrm>
            <a:off x="3532851" y="2517674"/>
            <a:ext cx="2707006" cy="58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1" i="0" u="none" strike="noStrike" cap="none">
                <a:solidFill>
                  <a:schemeClr val="lt2"/>
                </a:solidFill>
                <a:latin typeface="Lexend Deca"/>
                <a:ea typeface="Lexend Deca"/>
                <a:cs typeface="Lexend Deca"/>
                <a:sym typeface="Lexend Deca"/>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endParaRPr lang="en" dirty="0">
              <a:solidFill>
                <a:schemeClr val="tx1"/>
              </a:solidFill>
            </a:endParaRPr>
          </a:p>
          <a:p>
            <a:pPr marL="0" lvl="0" indent="0" algn="l" rtl="0">
              <a:spcBef>
                <a:spcPts val="0"/>
              </a:spcBef>
              <a:spcAft>
                <a:spcPts val="0"/>
              </a:spcAft>
              <a:buNone/>
            </a:pPr>
            <a:endParaRPr lang="en" dirty="0">
              <a:solidFill>
                <a:schemeClr val="tx1"/>
              </a:solidFill>
            </a:endParaRPr>
          </a:p>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Data Visualization</a:t>
            </a:r>
            <a:endParaRPr dirty="0">
              <a:solidFill>
                <a:schemeClr val="tx1"/>
              </a:solidFill>
              <a:latin typeface="Times New Roman" panose="02020603050405020304" pitchFamily="18" charset="0"/>
              <a:cs typeface="Times New Roman" panose="02020603050405020304" pitchFamily="18" charset="0"/>
            </a:endParaRPr>
          </a:p>
        </p:txBody>
      </p:sp>
      <p:sp>
        <p:nvSpPr>
          <p:cNvPr id="29" name="Google Shape;331;p35">
            <a:extLst>
              <a:ext uri="{FF2B5EF4-FFF2-40B4-BE49-F238E27FC236}">
                <a16:creationId xmlns:a16="http://schemas.microsoft.com/office/drawing/2014/main" id="{42DF118A-4DE1-CC0B-D32B-1B769E26E769}"/>
              </a:ext>
            </a:extLst>
          </p:cNvPr>
          <p:cNvSpPr txBox="1">
            <a:spLocks noGrp="1"/>
          </p:cNvSpPr>
          <p:nvPr/>
        </p:nvSpPr>
        <p:spPr>
          <a:xfrm>
            <a:off x="3637212" y="4723267"/>
            <a:ext cx="2331600" cy="585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1" i="0" u="none" strike="noStrike" cap="none">
                <a:solidFill>
                  <a:schemeClr val="lt2"/>
                </a:solidFill>
                <a:latin typeface="Lexend Deca"/>
                <a:ea typeface="Lexend Deca"/>
                <a:cs typeface="Lexend Deca"/>
                <a:sym typeface="Lexend Deca"/>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Inferences</a:t>
            </a:r>
            <a:endParaRPr dirty="0">
              <a:solidFill>
                <a:schemeClr val="tx1"/>
              </a:solidFill>
              <a:latin typeface="Times New Roman" panose="02020603050405020304" pitchFamily="18" charset="0"/>
              <a:cs typeface="Times New Roman" panose="02020603050405020304" pitchFamily="18" charset="0"/>
            </a:endParaRPr>
          </a:p>
        </p:txBody>
      </p:sp>
      <p:sp>
        <p:nvSpPr>
          <p:cNvPr id="30" name="Google Shape;329;p35">
            <a:extLst>
              <a:ext uri="{FF2B5EF4-FFF2-40B4-BE49-F238E27FC236}">
                <a16:creationId xmlns:a16="http://schemas.microsoft.com/office/drawing/2014/main" id="{2FABB005-BFEF-7B78-E036-4E46ADF6E100}"/>
              </a:ext>
            </a:extLst>
          </p:cNvPr>
          <p:cNvSpPr txBox="1">
            <a:spLocks noGrp="1"/>
          </p:cNvSpPr>
          <p:nvPr/>
        </p:nvSpPr>
        <p:spPr>
          <a:xfrm>
            <a:off x="6310781" y="2511977"/>
            <a:ext cx="2707006" cy="58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1" i="0" u="none" strike="noStrike" cap="none">
                <a:solidFill>
                  <a:schemeClr val="lt2"/>
                </a:solidFill>
                <a:latin typeface="Lexend Deca"/>
                <a:ea typeface="Lexend Deca"/>
                <a:cs typeface="Lexend Deca"/>
                <a:sym typeface="Lexend Deca"/>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endParaRPr lang="en" dirty="0">
              <a:solidFill>
                <a:schemeClr val="tx1"/>
              </a:solidFill>
            </a:endParaRPr>
          </a:p>
          <a:p>
            <a:pPr marL="0" lvl="0" indent="0" algn="l" rtl="0">
              <a:spcBef>
                <a:spcPts val="0"/>
              </a:spcBef>
              <a:spcAft>
                <a:spcPts val="0"/>
              </a:spcAft>
              <a:buNone/>
            </a:pPr>
            <a:endParaRPr lang="en" dirty="0">
              <a:solidFill>
                <a:schemeClr val="tx1"/>
              </a:solidFill>
            </a:endParaRPr>
          </a:p>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Data Modeling</a:t>
            </a:r>
            <a:endParaRPr dirty="0">
              <a:solidFill>
                <a:schemeClr val="tx1"/>
              </a:solidFill>
              <a:latin typeface="Times New Roman" panose="02020603050405020304" pitchFamily="18" charset="0"/>
              <a:cs typeface="Times New Roman" panose="02020603050405020304" pitchFamily="18" charset="0"/>
            </a:endParaRPr>
          </a:p>
        </p:txBody>
      </p:sp>
      <p:sp>
        <p:nvSpPr>
          <p:cNvPr id="31" name="Google Shape;321;p35">
            <a:extLst>
              <a:ext uri="{FF2B5EF4-FFF2-40B4-BE49-F238E27FC236}">
                <a16:creationId xmlns:a16="http://schemas.microsoft.com/office/drawing/2014/main" id="{75188403-5092-F180-A328-B7E64784867A}"/>
              </a:ext>
            </a:extLst>
          </p:cNvPr>
          <p:cNvSpPr txBox="1">
            <a:spLocks noGrp="1"/>
          </p:cNvSpPr>
          <p:nvPr/>
        </p:nvSpPr>
        <p:spPr>
          <a:xfrm>
            <a:off x="3502736" y="3088189"/>
            <a:ext cx="2331600" cy="1054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9pPr>
          </a:lstStyle>
          <a:p>
            <a:pPr marL="0" lvl="0" indent="0" algn="l" rtl="0">
              <a:spcBef>
                <a:spcPts val="0"/>
              </a:spcBef>
              <a:spcAft>
                <a:spcPts val="0"/>
              </a:spcAft>
              <a:buNone/>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To help find pattern,</a:t>
            </a:r>
          </a:p>
          <a:p>
            <a:pPr marL="0" lvl="0" indent="0" algn="l" rtl="0">
              <a:spcBef>
                <a:spcPts val="0"/>
              </a:spcBef>
              <a:spcAft>
                <a:spcPts val="0"/>
              </a:spcAft>
              <a:buNone/>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trend and relationship</a:t>
            </a:r>
          </a:p>
          <a:p>
            <a:pPr marL="0" lvl="0" indent="0" algn="l" rtl="0">
              <a:spcBef>
                <a:spcPts val="0"/>
              </a:spcBef>
              <a:spcAft>
                <a:spcPts val="0"/>
              </a:spcAft>
              <a:buNone/>
            </a:pPr>
            <a:endParaRPr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2" name="Google Shape;321;p35">
            <a:extLst>
              <a:ext uri="{FF2B5EF4-FFF2-40B4-BE49-F238E27FC236}">
                <a16:creationId xmlns:a16="http://schemas.microsoft.com/office/drawing/2014/main" id="{D4D02C47-F016-B342-46AF-D9A06115AA71}"/>
              </a:ext>
            </a:extLst>
          </p:cNvPr>
          <p:cNvSpPr txBox="1">
            <a:spLocks noGrp="1"/>
          </p:cNvSpPr>
          <p:nvPr/>
        </p:nvSpPr>
        <p:spPr>
          <a:xfrm>
            <a:off x="6239857" y="3022068"/>
            <a:ext cx="2331600" cy="1054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9pPr>
          </a:lstStyle>
          <a:p>
            <a:pPr marL="0" lvl="0" indent="0" algn="l" rtl="0">
              <a:spcBef>
                <a:spcPts val="0"/>
              </a:spcBef>
              <a:spcAft>
                <a:spcPts val="0"/>
              </a:spcAft>
              <a:buNone/>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Using various </a:t>
            </a:r>
            <a:r>
              <a:rPr lang="en-US" sz="1800" dirty="0" err="1">
                <a:solidFill>
                  <a:schemeClr val="tx1">
                    <a:lumMod val="95000"/>
                    <a:lumOff val="5000"/>
                  </a:schemeClr>
                </a:solidFill>
                <a:latin typeface="Times New Roman" panose="02020603050405020304" pitchFamily="18" charset="0"/>
                <a:cs typeface="Times New Roman" panose="02020603050405020304" pitchFamily="18" charset="0"/>
              </a:rPr>
              <a:t>models,make</a:t>
            </a: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 predictions</a:t>
            </a:r>
          </a:p>
          <a:p>
            <a:pPr marL="0" lvl="0" indent="0" algn="l" rtl="0">
              <a:spcBef>
                <a:spcPts val="0"/>
              </a:spcBef>
              <a:spcAft>
                <a:spcPts val="0"/>
              </a:spcAft>
              <a:buNone/>
            </a:pPr>
            <a:endParaRPr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33" name="Google Shape;321;p35">
            <a:extLst>
              <a:ext uri="{FF2B5EF4-FFF2-40B4-BE49-F238E27FC236}">
                <a16:creationId xmlns:a16="http://schemas.microsoft.com/office/drawing/2014/main" id="{956A248F-CDFF-5E3B-9F1D-DBA68B9BEB79}"/>
              </a:ext>
            </a:extLst>
          </p:cNvPr>
          <p:cNvSpPr txBox="1">
            <a:spLocks noGrp="1"/>
          </p:cNvSpPr>
          <p:nvPr/>
        </p:nvSpPr>
        <p:spPr>
          <a:xfrm>
            <a:off x="3247460" y="5199474"/>
            <a:ext cx="2581432" cy="1054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1pPr>
            <a:lvl2pPr marL="914400" marR="0" lvl="1"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2pPr>
            <a:lvl3pPr marL="1371600" marR="0" lvl="2"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3pPr>
            <a:lvl4pPr marL="1828800" marR="0" lvl="3"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4pPr>
            <a:lvl5pPr marL="2286000" marR="0" lvl="4"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5pPr>
            <a:lvl6pPr marL="2743200" marR="0" lvl="5"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6pPr>
            <a:lvl7pPr marL="3200400" marR="0" lvl="6"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7pPr>
            <a:lvl8pPr marL="3657600" marR="0" lvl="7"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8pPr>
            <a:lvl9pPr marL="4114800" marR="0" lvl="8" indent="-317500" algn="l" rtl="0">
              <a:lnSpc>
                <a:spcPct val="100000"/>
              </a:lnSpc>
              <a:spcBef>
                <a:spcPts val="0"/>
              </a:spcBef>
              <a:spcAft>
                <a:spcPts val="0"/>
              </a:spcAft>
              <a:buClr>
                <a:schemeClr val="lt1"/>
              </a:buClr>
              <a:buSzPts val="1400"/>
              <a:buFont typeface="Inter"/>
              <a:buNone/>
              <a:defRPr sz="1400" b="0" i="0" u="none" strike="noStrike" cap="none">
                <a:solidFill>
                  <a:schemeClr val="lt1"/>
                </a:solidFill>
                <a:latin typeface="Inter"/>
                <a:ea typeface="Inter"/>
                <a:cs typeface="Inter"/>
                <a:sym typeface="Inter"/>
              </a:defRPr>
            </a:lvl9pPr>
          </a:lstStyle>
          <a:p>
            <a:pPr marL="0" lvl="0" indent="0" algn="l" rtl="0">
              <a:spcBef>
                <a:spcPts val="0"/>
              </a:spcBef>
              <a:spcAft>
                <a:spcPts val="0"/>
              </a:spcAft>
              <a:buNone/>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Making inferences from </a:t>
            </a:r>
          </a:p>
          <a:p>
            <a:pPr marL="0" lvl="0" indent="0" algn="l" rtl="0">
              <a:spcBef>
                <a:spcPts val="0"/>
              </a:spcBef>
              <a:spcAft>
                <a:spcPts val="0"/>
              </a:spcAft>
              <a:buNone/>
            </a:pPr>
            <a:r>
              <a:rPr lang="en-US" sz="1800" dirty="0">
                <a:solidFill>
                  <a:schemeClr val="tx1">
                    <a:lumMod val="95000"/>
                    <a:lumOff val="5000"/>
                  </a:schemeClr>
                </a:solidFill>
                <a:latin typeface="Times New Roman" panose="02020603050405020304" pitchFamily="18" charset="0"/>
                <a:cs typeface="Times New Roman" panose="02020603050405020304" pitchFamily="18" charset="0"/>
              </a:rPr>
              <a:t>the dataset</a:t>
            </a:r>
          </a:p>
          <a:p>
            <a:pPr marL="0" lvl="0" indent="0" algn="l" rtl="0">
              <a:spcBef>
                <a:spcPts val="0"/>
              </a:spcBef>
              <a:spcAft>
                <a:spcPts val="0"/>
              </a:spcAft>
              <a:buNone/>
            </a:pPr>
            <a:endParaRPr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5">
            <a:extLst>
              <a:ext uri="{FF2B5EF4-FFF2-40B4-BE49-F238E27FC236}">
                <a16:creationId xmlns:a16="http://schemas.microsoft.com/office/drawing/2014/main" id="{F097E515-B10A-D36F-411D-33C99BB138BF}"/>
              </a:ext>
            </a:extLst>
          </p:cNvPr>
          <p:cNvSpPr txBox="1">
            <a:spLocks/>
          </p:cNvSpPr>
          <p:nvPr/>
        </p:nvSpPr>
        <p:spPr>
          <a:xfrm>
            <a:off x="4355976" y="692696"/>
            <a:ext cx="4608512" cy="2088232"/>
          </a:xfrm>
          <a:prstGeom prst="rect">
            <a:avLst/>
          </a:prstGeom>
        </p:spPr>
        <p:txBody>
          <a:bodyPr/>
          <a:lst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ko-KR" sz="2000"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US" altLang="ko-KR" sz="2000" dirty="0">
              <a:solidFill>
                <a:schemeClr val="tx1">
                  <a:lumMod val="95000"/>
                  <a:lumOff val="5000"/>
                </a:schemeClr>
              </a:solidFill>
              <a:latin typeface="Times New Roman" panose="02020603050405020304" pitchFamily="18" charset="0"/>
              <a:cs typeface="Times New Roman" panose="02020603050405020304" pitchFamily="18" charset="0"/>
            </a:endParaRPr>
          </a:p>
          <a:p>
            <a:r>
              <a:rPr lang="en-US" altLang="ko-KR" sz="2000" dirty="0">
                <a:solidFill>
                  <a:schemeClr val="tx1">
                    <a:lumMod val="95000"/>
                    <a:lumOff val="5000"/>
                  </a:schemeClr>
                </a:solidFill>
                <a:latin typeface="Times New Roman" panose="02020603050405020304" pitchFamily="18" charset="0"/>
                <a:cs typeface="Times New Roman" panose="02020603050405020304" pitchFamily="18" charset="0"/>
              </a:rPr>
              <a:t>Check whether the attributes are balanced using a bar chart.</a:t>
            </a:r>
          </a:p>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Detect and handle outliers in numerical features using Z-score</a:t>
            </a:r>
          </a:p>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Convert categorical into numerical to improve the accuracy</a:t>
            </a:r>
          </a:p>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Remove duplicate values and the least correlated column</a:t>
            </a:r>
          </a:p>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Scale the numerical attributes with Standard Scaler function</a:t>
            </a:r>
          </a:p>
        </p:txBody>
      </p:sp>
      <p:sp>
        <p:nvSpPr>
          <p:cNvPr id="4" name="제목 1">
            <a:extLst>
              <a:ext uri="{FF2B5EF4-FFF2-40B4-BE49-F238E27FC236}">
                <a16:creationId xmlns:a16="http://schemas.microsoft.com/office/drawing/2014/main" id="{4F0BC381-491E-34B6-34A6-5AB40C544730}"/>
              </a:ext>
            </a:extLst>
          </p:cNvPr>
          <p:cNvSpPr txBox="1">
            <a:spLocks/>
          </p:cNvSpPr>
          <p:nvPr/>
        </p:nvSpPr>
        <p:spPr>
          <a:xfrm>
            <a:off x="4562251" y="404664"/>
            <a:ext cx="7661196" cy="796908"/>
          </a:xfrm>
          <a:prstGeom prst="rect">
            <a:avLst/>
          </a:prstGeom>
        </p:spPr>
        <p:txBody>
          <a:bodyPr/>
          <a:lst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a:lstStyle>
          <a:p>
            <a:r>
              <a:rPr lang="en-US" altLang="ko-KR" sz="2800" dirty="0">
                <a:solidFill>
                  <a:srgbClr val="0087B3"/>
                </a:solidFill>
                <a:latin typeface="Times New Roman" panose="02020603050405020304" pitchFamily="18" charset="0"/>
                <a:cs typeface="Times New Roman" panose="02020603050405020304" pitchFamily="18" charset="0"/>
              </a:rPr>
              <a:t>PREPROCESSING</a:t>
            </a:r>
            <a:endParaRPr lang="en-US" sz="2800" dirty="0">
              <a:solidFill>
                <a:srgbClr val="0087B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6943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solidFill>
                  <a:srgbClr val="0087B3"/>
                </a:solidFill>
                <a:latin typeface="Times New Roman" panose="02020603050405020304" pitchFamily="18" charset="0"/>
                <a:cs typeface="Times New Roman" panose="02020603050405020304" pitchFamily="18" charset="0"/>
              </a:rPr>
              <a:t>VISUALIZATION</a:t>
            </a:r>
            <a:endParaRPr lang="ko-KR" altLang="en-US" dirty="0">
              <a:solidFill>
                <a:srgbClr val="0087B3"/>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528C771-F6CF-23E1-4261-248B76E39606}"/>
              </a:ext>
            </a:extLst>
          </p:cNvPr>
          <p:cNvPicPr>
            <a:picLocks noChangeAspect="1"/>
          </p:cNvPicPr>
          <p:nvPr/>
        </p:nvPicPr>
        <p:blipFill>
          <a:blip r:embed="rId2"/>
          <a:stretch>
            <a:fillRect/>
          </a:stretch>
        </p:blipFill>
        <p:spPr>
          <a:xfrm>
            <a:off x="181248" y="1268760"/>
            <a:ext cx="4392488" cy="2736304"/>
          </a:xfrm>
          <a:prstGeom prst="rect">
            <a:avLst/>
          </a:prstGeom>
        </p:spPr>
      </p:pic>
      <p:sp>
        <p:nvSpPr>
          <p:cNvPr id="9" name="제목 1">
            <a:extLst>
              <a:ext uri="{FF2B5EF4-FFF2-40B4-BE49-F238E27FC236}">
                <a16:creationId xmlns:a16="http://schemas.microsoft.com/office/drawing/2014/main" id="{19C0EA46-5D6D-5F69-9ACB-B4B9D5F1772D}"/>
              </a:ext>
            </a:extLst>
          </p:cNvPr>
          <p:cNvSpPr txBox="1">
            <a:spLocks/>
          </p:cNvSpPr>
          <p:nvPr/>
        </p:nvSpPr>
        <p:spPr>
          <a:xfrm>
            <a:off x="1043608" y="4005064"/>
            <a:ext cx="8856984" cy="779537"/>
          </a:xfrm>
          <a:prstGeom prst="rect">
            <a:avLst/>
          </a:prstGeom>
        </p:spPr>
        <p:txBody>
          <a:bodyPr/>
          <a:lst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a:lstStyle>
          <a:p>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Age distribution Vs drinking                     Age distribution Vs Smoking</a:t>
            </a:r>
          </a:p>
          <a:p>
            <a:endParaRPr lang="en-US" sz="2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1C9424B-AE2A-961B-DD39-E3258D1E0BAC}"/>
              </a:ext>
            </a:extLst>
          </p:cNvPr>
          <p:cNvPicPr>
            <a:picLocks noChangeAspect="1"/>
          </p:cNvPicPr>
          <p:nvPr/>
        </p:nvPicPr>
        <p:blipFill>
          <a:blip r:embed="rId3"/>
          <a:stretch>
            <a:fillRect/>
          </a:stretch>
        </p:blipFill>
        <p:spPr>
          <a:xfrm>
            <a:off x="4572000" y="1268760"/>
            <a:ext cx="4471041" cy="27363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AA7A9-8960-7BC0-3FC1-27FAAAED7A37}"/>
              </a:ext>
            </a:extLst>
          </p:cNvPr>
          <p:cNvPicPr>
            <a:picLocks noChangeAspect="1"/>
          </p:cNvPicPr>
          <p:nvPr/>
        </p:nvPicPr>
        <p:blipFill>
          <a:blip r:embed="rId2"/>
          <a:stretch>
            <a:fillRect/>
          </a:stretch>
        </p:blipFill>
        <p:spPr>
          <a:xfrm>
            <a:off x="323528" y="1196752"/>
            <a:ext cx="4608512" cy="2784858"/>
          </a:xfrm>
          <a:prstGeom prst="rect">
            <a:avLst/>
          </a:prstGeom>
        </p:spPr>
      </p:pic>
      <p:sp>
        <p:nvSpPr>
          <p:cNvPr id="5" name="제목 1">
            <a:extLst>
              <a:ext uri="{FF2B5EF4-FFF2-40B4-BE49-F238E27FC236}">
                <a16:creationId xmlns:a16="http://schemas.microsoft.com/office/drawing/2014/main" id="{F1B2EC8D-95C4-3568-3D54-9CE9055808FE}"/>
              </a:ext>
            </a:extLst>
          </p:cNvPr>
          <p:cNvSpPr>
            <a:spLocks noGrp="1"/>
          </p:cNvSpPr>
          <p:nvPr>
            <p:ph type="title"/>
          </p:nvPr>
        </p:nvSpPr>
        <p:spPr>
          <a:xfrm>
            <a:off x="179512" y="-4913"/>
            <a:ext cx="7661196" cy="796908"/>
          </a:xfrm>
        </p:spPr>
        <p:txBody>
          <a:bodyPr/>
          <a:lstStyle/>
          <a:p>
            <a:r>
              <a:rPr lang="en-US" altLang="ko-KR" dirty="0">
                <a:solidFill>
                  <a:srgbClr val="0087B3"/>
                </a:solidFill>
                <a:latin typeface="Times New Roman" panose="02020603050405020304" pitchFamily="18" charset="0"/>
                <a:cs typeface="Times New Roman" panose="02020603050405020304" pitchFamily="18" charset="0"/>
              </a:rPr>
              <a:t>Continue…</a:t>
            </a:r>
            <a:endParaRPr lang="ko-KR" altLang="en-US" dirty="0">
              <a:solidFill>
                <a:srgbClr val="0087B3"/>
              </a:solidFill>
              <a:latin typeface="Times New Roman" panose="02020603050405020304" pitchFamily="18" charset="0"/>
              <a:cs typeface="Times New Roman" panose="02020603050405020304" pitchFamily="18" charset="0"/>
            </a:endParaRPr>
          </a:p>
        </p:txBody>
      </p:sp>
      <p:sp>
        <p:nvSpPr>
          <p:cNvPr id="6" name="제목 1">
            <a:extLst>
              <a:ext uri="{FF2B5EF4-FFF2-40B4-BE49-F238E27FC236}">
                <a16:creationId xmlns:a16="http://schemas.microsoft.com/office/drawing/2014/main" id="{2C8F0FFD-0E22-73B0-86E5-6FF287DFC4A1}"/>
              </a:ext>
            </a:extLst>
          </p:cNvPr>
          <p:cNvSpPr txBox="1">
            <a:spLocks/>
          </p:cNvSpPr>
          <p:nvPr/>
        </p:nvSpPr>
        <p:spPr>
          <a:xfrm>
            <a:off x="899592" y="3975930"/>
            <a:ext cx="7661196" cy="7969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sz="2000" b="0" dirty="0">
                <a:solidFill>
                  <a:schemeClr val="tx1">
                    <a:lumMod val="85000"/>
                    <a:lumOff val="15000"/>
                  </a:schemeClr>
                </a:solidFill>
                <a:latin typeface="Times New Roman" panose="02020603050405020304" pitchFamily="18" charset="0"/>
                <a:cs typeface="Times New Roman" panose="02020603050405020304" pitchFamily="18" charset="0"/>
              </a:rPr>
              <a:t>HDL </a:t>
            </a:r>
            <a:r>
              <a:rPr lang="en-US" sz="2000" b="0" dirty="0" err="1">
                <a:solidFill>
                  <a:schemeClr val="tx1">
                    <a:lumMod val="85000"/>
                    <a:lumOff val="15000"/>
                  </a:schemeClr>
                </a:solidFill>
                <a:latin typeface="Times New Roman" panose="02020603050405020304" pitchFamily="18" charset="0"/>
                <a:cs typeface="Times New Roman" panose="02020603050405020304" pitchFamily="18" charset="0"/>
              </a:rPr>
              <a:t>Cholestrol</a:t>
            </a:r>
            <a:r>
              <a:rPr lang="en-US" sz="2000" b="0" dirty="0">
                <a:solidFill>
                  <a:schemeClr val="tx1">
                    <a:lumMod val="85000"/>
                    <a:lumOff val="15000"/>
                  </a:schemeClr>
                </a:solidFill>
                <a:latin typeface="Times New Roman" panose="02020603050405020304" pitchFamily="18" charset="0"/>
                <a:cs typeface="Times New Roman" panose="02020603050405020304" pitchFamily="18" charset="0"/>
              </a:rPr>
              <a:t> Vs Smoking                            Correlation Matrix</a:t>
            </a:r>
          </a:p>
        </p:txBody>
      </p:sp>
      <p:pic>
        <p:nvPicPr>
          <p:cNvPr id="8" name="Picture 7">
            <a:extLst>
              <a:ext uri="{FF2B5EF4-FFF2-40B4-BE49-F238E27FC236}">
                <a16:creationId xmlns:a16="http://schemas.microsoft.com/office/drawing/2014/main" id="{29805ECD-2266-0729-84F3-599BC702E10B}"/>
              </a:ext>
            </a:extLst>
          </p:cNvPr>
          <p:cNvPicPr>
            <a:picLocks noChangeAspect="1"/>
          </p:cNvPicPr>
          <p:nvPr/>
        </p:nvPicPr>
        <p:blipFill>
          <a:blip r:embed="rId3"/>
          <a:stretch>
            <a:fillRect/>
          </a:stretch>
        </p:blipFill>
        <p:spPr>
          <a:xfrm>
            <a:off x="4934481" y="1170792"/>
            <a:ext cx="3741975" cy="2847775"/>
          </a:xfrm>
          <a:prstGeom prst="rect">
            <a:avLst/>
          </a:prstGeom>
        </p:spPr>
      </p:pic>
    </p:spTree>
    <p:extLst>
      <p:ext uri="{BB962C8B-B14F-4D97-AF65-F5344CB8AC3E}">
        <p14:creationId xmlns:p14="http://schemas.microsoft.com/office/powerpoint/2010/main" val="369170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5168F2-30D5-30C3-8C10-F7E2E0E146FB}"/>
              </a:ext>
            </a:extLst>
          </p:cNvPr>
          <p:cNvSpPr txBox="1"/>
          <p:nvPr/>
        </p:nvSpPr>
        <p:spPr>
          <a:xfrm rot="21338611">
            <a:off x="380962" y="1486948"/>
            <a:ext cx="2664296" cy="553998"/>
          </a:xfrm>
          <a:prstGeom prst="rect">
            <a:avLst/>
          </a:prstGeom>
          <a:noFill/>
        </p:spPr>
        <p:txBody>
          <a:bodyPr wrap="square" rtlCol="0">
            <a:spAutoFit/>
          </a:bodyPr>
          <a:lstStyle/>
          <a:p>
            <a:pPr algn="ctr"/>
            <a:r>
              <a:rPr lang="en-US" altLang="ko-KR" sz="3000" b="1" dirty="0">
                <a:solidFill>
                  <a:schemeClr val="bg1"/>
                </a:solidFill>
                <a:latin typeface="Times New Roman" panose="02020603050405020304" pitchFamily="18" charset="0"/>
                <a:ea typeface="맑은 고딕" pitchFamily="50" charset="-127"/>
                <a:cs typeface="Times New Roman" panose="02020603050405020304" pitchFamily="18" charset="0"/>
              </a:rPr>
              <a:t>MODELING</a:t>
            </a:r>
            <a:endParaRPr lang="ko-KR" altLang="en-US" sz="3000" b="1" dirty="0">
              <a:solidFill>
                <a:schemeClr val="bg1"/>
              </a:solidFill>
              <a:latin typeface="Times New Roman" panose="02020603050405020304" pitchFamily="18" charset="0"/>
              <a:ea typeface="맑은 고딕" pitchFamily="50" charset="-127"/>
              <a:cs typeface="Times New Roman" panose="02020603050405020304" pitchFamily="18" charset="0"/>
            </a:endParaRPr>
          </a:p>
        </p:txBody>
      </p:sp>
      <p:sp>
        <p:nvSpPr>
          <p:cNvPr id="3" name="TextBox 2">
            <a:extLst>
              <a:ext uri="{FF2B5EF4-FFF2-40B4-BE49-F238E27FC236}">
                <a16:creationId xmlns:a16="http://schemas.microsoft.com/office/drawing/2014/main" id="{BBAD4B5E-CE78-FE48-F896-E9DD570CC7B8}"/>
              </a:ext>
            </a:extLst>
          </p:cNvPr>
          <p:cNvSpPr txBox="1"/>
          <p:nvPr/>
        </p:nvSpPr>
        <p:spPr>
          <a:xfrm>
            <a:off x="-108520" y="2276872"/>
            <a:ext cx="4191037" cy="523220"/>
          </a:xfrm>
          <a:prstGeom prst="rect">
            <a:avLst/>
          </a:prstGeom>
          <a:noFill/>
        </p:spPr>
        <p:txBody>
          <a:bodyPr wrap="square" rtlCol="0">
            <a:spAutoFit/>
          </a:bodyPr>
          <a:lstStyle/>
          <a:p>
            <a:pPr algn="ctr"/>
            <a:r>
              <a:rPr lang="en-US" altLang="ko-KR" sz="28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rPr>
              <a:t>1)Logistic Regression</a:t>
            </a:r>
            <a:endParaRPr lang="ko-KR" altLang="en-US" sz="28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endParaRPr>
          </a:p>
        </p:txBody>
      </p:sp>
      <p:sp>
        <p:nvSpPr>
          <p:cNvPr id="5" name="TextBox 4">
            <a:extLst>
              <a:ext uri="{FF2B5EF4-FFF2-40B4-BE49-F238E27FC236}">
                <a16:creationId xmlns:a16="http://schemas.microsoft.com/office/drawing/2014/main" id="{BBA64D66-FDEC-AFA9-034A-BEDAF5A99B74}"/>
              </a:ext>
            </a:extLst>
          </p:cNvPr>
          <p:cNvSpPr txBox="1"/>
          <p:nvPr/>
        </p:nvSpPr>
        <p:spPr>
          <a:xfrm>
            <a:off x="251520" y="2941926"/>
            <a:ext cx="4629150" cy="1754326"/>
          </a:xfrm>
          <a:prstGeom prst="rect">
            <a:avLst/>
          </a:prstGeom>
          <a:noFill/>
        </p:spPr>
        <p:txBody>
          <a:bodyPr wrap="square">
            <a:spAutoFit/>
          </a:bodyPr>
          <a:lstStyle/>
          <a:p>
            <a:pPr marL="0" lvl="0" indent="0" algn="just" rtl="0">
              <a:spcBef>
                <a:spcPts val="0"/>
              </a:spcBef>
              <a:spcAft>
                <a:spcPts val="0"/>
              </a:spcAft>
              <a:buNone/>
            </a:pPr>
            <a:r>
              <a:rPr lang="en-US" sz="1800" dirty="0">
                <a:latin typeface="Times New Roman" panose="02020603050405020304" pitchFamily="18" charset="0"/>
                <a:cs typeface="Times New Roman" panose="02020603050405020304" pitchFamily="18" charset="0"/>
              </a:rPr>
              <a:t>It is a type of generalized linear model in which a logistic function s used to model the relationship between the independent variables and the dependent </a:t>
            </a:r>
            <a:r>
              <a:rPr lang="en-US" sz="1800" dirty="0" err="1">
                <a:latin typeface="Times New Roman" panose="02020603050405020304" pitchFamily="18" charset="0"/>
                <a:cs typeface="Times New Roman" panose="02020603050405020304" pitchFamily="18" charset="0"/>
              </a:rPr>
              <a:t>variable.The</a:t>
            </a:r>
            <a:r>
              <a:rPr lang="en-US" sz="1800" dirty="0">
                <a:latin typeface="Times New Roman" panose="02020603050405020304" pitchFamily="18" charset="0"/>
                <a:cs typeface="Times New Roman" panose="02020603050405020304" pitchFamily="18" charset="0"/>
              </a:rPr>
              <a:t> dependent variable in logistic regression is a binary, and the independent variables can be either continuous or categorical. </a:t>
            </a:r>
          </a:p>
        </p:txBody>
      </p:sp>
      <p:pic>
        <p:nvPicPr>
          <p:cNvPr id="9" name="Picture 8">
            <a:extLst>
              <a:ext uri="{FF2B5EF4-FFF2-40B4-BE49-F238E27FC236}">
                <a16:creationId xmlns:a16="http://schemas.microsoft.com/office/drawing/2014/main" id="{4FF4F589-0E53-0B1A-BC02-E758A2A4074B}"/>
              </a:ext>
            </a:extLst>
          </p:cNvPr>
          <p:cNvPicPr>
            <a:picLocks noChangeAspect="1"/>
          </p:cNvPicPr>
          <p:nvPr/>
        </p:nvPicPr>
        <p:blipFill>
          <a:blip r:embed="rId2"/>
          <a:stretch>
            <a:fillRect/>
          </a:stretch>
        </p:blipFill>
        <p:spPr>
          <a:xfrm>
            <a:off x="2843808" y="4900339"/>
            <a:ext cx="2205276" cy="1657072"/>
          </a:xfrm>
          <a:prstGeom prst="rect">
            <a:avLst/>
          </a:prstGeom>
        </p:spPr>
      </p:pic>
    </p:spTree>
    <p:extLst>
      <p:ext uri="{BB962C8B-B14F-4D97-AF65-F5344CB8AC3E}">
        <p14:creationId xmlns:p14="http://schemas.microsoft.com/office/powerpoint/2010/main" val="343882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8CB687-CD42-598C-8BE1-1CCF742F83A6}"/>
              </a:ext>
            </a:extLst>
          </p:cNvPr>
          <p:cNvSpPr txBox="1"/>
          <p:nvPr/>
        </p:nvSpPr>
        <p:spPr>
          <a:xfrm>
            <a:off x="4283968" y="1246693"/>
            <a:ext cx="4572000" cy="1200329"/>
          </a:xfrm>
          <a:prstGeom prst="rect">
            <a:avLst/>
          </a:prstGeom>
          <a:noFill/>
        </p:spPr>
        <p:txBody>
          <a:bodyPr wrap="square">
            <a:spAutoFit/>
          </a:bodyPr>
          <a:lstStyle/>
          <a:p>
            <a:pPr marL="0" lvl="0" indent="0" algn="just" rtl="0">
              <a:spcBef>
                <a:spcPts val="0"/>
              </a:spcBef>
              <a:spcAft>
                <a:spcPts val="0"/>
              </a:spcAft>
              <a:buNone/>
            </a:pPr>
            <a:r>
              <a:rPr lang="en-US" sz="1800" dirty="0">
                <a:latin typeface="Times New Roman" panose="02020603050405020304" pitchFamily="18" charset="0"/>
                <a:cs typeface="Times New Roman" panose="02020603050405020304" pitchFamily="18" charset="0"/>
              </a:rPr>
              <a:t>The random forest is a classifier that takes the average of a number of decision trees on different parts of a given dataset to improve the accuracy of that dataset's predictions. </a:t>
            </a:r>
          </a:p>
        </p:txBody>
      </p:sp>
      <p:sp>
        <p:nvSpPr>
          <p:cNvPr id="6" name="TextBox 5">
            <a:extLst>
              <a:ext uri="{FF2B5EF4-FFF2-40B4-BE49-F238E27FC236}">
                <a16:creationId xmlns:a16="http://schemas.microsoft.com/office/drawing/2014/main" id="{8730F48F-6DCA-41B0-CC34-8096272C04B4}"/>
              </a:ext>
            </a:extLst>
          </p:cNvPr>
          <p:cNvSpPr txBox="1"/>
          <p:nvPr/>
        </p:nvSpPr>
        <p:spPr>
          <a:xfrm>
            <a:off x="3779912" y="476672"/>
            <a:ext cx="4191037" cy="523220"/>
          </a:xfrm>
          <a:prstGeom prst="rect">
            <a:avLst/>
          </a:prstGeom>
          <a:noFill/>
        </p:spPr>
        <p:txBody>
          <a:bodyPr wrap="square" rtlCol="0">
            <a:spAutoFit/>
          </a:bodyPr>
          <a:lstStyle/>
          <a:p>
            <a:pPr algn="ctr"/>
            <a:r>
              <a:rPr lang="en-US" altLang="ko-KR" sz="28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rPr>
              <a:t>2) </a:t>
            </a:r>
            <a:r>
              <a:rPr lang="en-US" altLang="ko-KR" sz="2800" b="1" dirty="0" err="1">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rPr>
              <a:t>RandomForest</a:t>
            </a:r>
            <a:endParaRPr lang="ko-KR" altLang="en-US" sz="2800" b="1" dirty="0">
              <a:solidFill>
                <a:schemeClr val="tx1">
                  <a:lumMod val="85000"/>
                  <a:lumOff val="15000"/>
                </a:schemeClr>
              </a:solidFill>
              <a:latin typeface="Times New Roman" panose="02020603050405020304" pitchFamily="18" charset="0"/>
              <a:ea typeface="맑은 고딕" pitchFamily="50" charset="-127"/>
              <a:cs typeface="Times New Roman" panose="02020603050405020304" pitchFamily="18" charset="0"/>
            </a:endParaRPr>
          </a:p>
        </p:txBody>
      </p:sp>
      <p:pic>
        <p:nvPicPr>
          <p:cNvPr id="10" name="Picture 9">
            <a:extLst>
              <a:ext uri="{FF2B5EF4-FFF2-40B4-BE49-F238E27FC236}">
                <a16:creationId xmlns:a16="http://schemas.microsoft.com/office/drawing/2014/main" id="{7279208F-6455-A678-6B73-7D069EE151F1}"/>
              </a:ext>
            </a:extLst>
          </p:cNvPr>
          <p:cNvPicPr>
            <a:picLocks noChangeAspect="1"/>
          </p:cNvPicPr>
          <p:nvPr/>
        </p:nvPicPr>
        <p:blipFill>
          <a:blip r:embed="rId2"/>
          <a:stretch>
            <a:fillRect/>
          </a:stretch>
        </p:blipFill>
        <p:spPr>
          <a:xfrm>
            <a:off x="6156176" y="2725820"/>
            <a:ext cx="2450085" cy="2215347"/>
          </a:xfrm>
          <a:prstGeom prst="rect">
            <a:avLst/>
          </a:prstGeom>
        </p:spPr>
      </p:pic>
    </p:spTree>
    <p:extLst>
      <p:ext uri="{BB962C8B-B14F-4D97-AF65-F5344CB8AC3E}">
        <p14:creationId xmlns:p14="http://schemas.microsoft.com/office/powerpoint/2010/main" val="356294436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11302</TotalTime>
  <Words>503</Words>
  <Application>Microsoft Office PowerPoint</Application>
  <PresentationFormat>On-screen Show (4:3)</PresentationFormat>
  <Paragraphs>80</Paragraphs>
  <Slides>12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Malgun Gothic</vt:lpstr>
      <vt:lpstr>Times New Roman</vt:lpstr>
      <vt:lpstr>Bebas Neue</vt:lpstr>
      <vt:lpstr>Söhne</vt:lpstr>
      <vt:lpstr>Calibri Light</vt:lpstr>
      <vt:lpstr>Inter</vt:lpstr>
      <vt:lpstr>굴림체</vt:lpstr>
      <vt:lpstr>Lexend Deca</vt:lpstr>
      <vt:lpstr>Arial</vt:lpstr>
      <vt:lpstr>Calibri</vt:lpstr>
      <vt:lpstr>Office 테마</vt:lpstr>
      <vt:lpstr>SMOKING AND  DRINKING ANALYSIS WITH BODY SIGNAL</vt:lpstr>
      <vt:lpstr>PowerPoint Presentation</vt:lpstr>
      <vt:lpstr>PowerPoint Presentation</vt:lpstr>
      <vt:lpstr>Steps in Analysing Dataset</vt:lpstr>
      <vt:lpstr>PowerPoint Presentation</vt:lpstr>
      <vt:lpstr>VISUALIZATION</vt:lpstr>
      <vt:lpstr>Continue…</vt:lpstr>
      <vt:lpstr>PowerPoint Presentation</vt:lpstr>
      <vt:lpstr>PowerPoint Presentation</vt:lpstr>
      <vt:lpstr>PowerPoint Presentation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Anakha A</cp:lastModifiedBy>
  <cp:revision>5</cp:revision>
  <dcterms:created xsi:type="dcterms:W3CDTF">2010-02-01T08:03:16Z</dcterms:created>
  <dcterms:modified xsi:type="dcterms:W3CDTF">2023-09-26T17:09:25Z</dcterms:modified>
  <cp:category>www.slidemembers.com</cp:category>
</cp:coreProperties>
</file>